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59" r:id="rId6"/>
    <p:sldId id="262" r:id="rId7"/>
    <p:sldId id="271" r:id="rId8"/>
    <p:sldId id="260" r:id="rId9"/>
    <p:sldId id="261" r:id="rId10"/>
    <p:sldId id="263" r:id="rId11"/>
    <p:sldId id="264" r:id="rId12"/>
    <p:sldId id="265" r:id="rId13"/>
    <p:sldId id="266" r:id="rId14"/>
    <p:sldId id="269" r:id="rId15"/>
    <p:sldId id="270" r:id="rId16"/>
    <p:sldId id="273" r:id="rId17"/>
    <p:sldId id="274" r:id="rId18"/>
    <p:sldId id="275" r:id="rId19"/>
    <p:sldId id="279" r:id="rId20"/>
    <p:sldId id="278" r:id="rId21"/>
    <p:sldId id="280" r:id="rId22"/>
    <p:sldId id="282" r:id="rId23"/>
    <p:sldId id="283" r:id="rId24"/>
    <p:sldId id="301" r:id="rId25"/>
    <p:sldId id="302" r:id="rId26"/>
    <p:sldId id="303" r:id="rId27"/>
    <p:sldId id="300" r:id="rId28"/>
    <p:sldId id="281" r:id="rId29"/>
    <p:sldId id="284" r:id="rId30"/>
    <p:sldId id="287" r:id="rId31"/>
    <p:sldId id="289" r:id="rId32"/>
    <p:sldId id="298" r:id="rId33"/>
    <p:sldId id="299" r:id="rId34"/>
    <p:sldId id="286" r:id="rId35"/>
    <p:sldId id="295" r:id="rId36"/>
    <p:sldId id="285" r:id="rId37"/>
    <p:sldId id="291" r:id="rId38"/>
    <p:sldId id="292" r:id="rId39"/>
    <p:sldId id="29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2/27/2022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2/27/2022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2/27/2022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2/27/2022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2/27/2022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‹Nº›</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2/27/2022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2/27/2022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‹Nº›</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ser-images.githubusercontent.com/90534703/153774821-d120ea1b-550d-4292-9551-700d4fba41ad.pn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user-images.githubusercontent.com/90534703/153774834-6ba1a58d-d952-4b28-a879-d605eeabe2c1.pn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t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t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user-images.githubusercontent.com/90534703/153774805-0d3824af-ebed-447b-82c9-39ab67ad3fd1.pn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user-images.githubusercontent.com/90534703/153774813-05474566-94d3-4032-b898-879a9b193a4f.p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Formula 1 history through data</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February 2022</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41C3C-3582-4265-A0B5-AB8A58A96ECD}"/>
              </a:ext>
            </a:extLst>
          </p:cNvPr>
          <p:cNvSpPr>
            <a:spLocks noGrp="1"/>
          </p:cNvSpPr>
          <p:nvPr>
            <p:ph type="title"/>
          </p:nvPr>
        </p:nvSpPr>
        <p:spPr>
          <a:xfrm>
            <a:off x="581191" y="587878"/>
            <a:ext cx="11029616" cy="682027"/>
          </a:xfrm>
        </p:spPr>
        <p:txBody>
          <a:bodyPr/>
          <a:lstStyle/>
          <a:p>
            <a:r>
              <a:rPr lang="en-US" dirty="0"/>
              <a:t>Table 3.- Constructor standings</a:t>
            </a:r>
          </a:p>
        </p:txBody>
      </p:sp>
      <p:sp>
        <p:nvSpPr>
          <p:cNvPr id="3" name="Content Placeholder 2">
            <a:extLst>
              <a:ext uri="{FF2B5EF4-FFF2-40B4-BE49-F238E27FC236}">
                <a16:creationId xmlns:a16="http://schemas.microsoft.com/office/drawing/2014/main" id="{3CAF5FD6-E87D-4ACB-BF42-4B5A78662374}"/>
              </a:ext>
            </a:extLst>
          </p:cNvPr>
          <p:cNvSpPr>
            <a:spLocks noGrp="1"/>
          </p:cNvSpPr>
          <p:nvPr>
            <p:ph idx="1"/>
          </p:nvPr>
        </p:nvSpPr>
        <p:spPr>
          <a:xfrm>
            <a:off x="581190" y="386542"/>
            <a:ext cx="11029615" cy="3634486"/>
          </a:xfrm>
        </p:spPr>
        <p:txBody>
          <a:bodyPr/>
          <a:lstStyle/>
          <a:p>
            <a:pPr marL="0" marR="0">
              <a:lnSpc>
                <a:spcPct val="107000"/>
              </a:lnSpc>
              <a:spcBef>
                <a:spcPts val="0"/>
              </a:spcBef>
              <a:spcAft>
                <a:spcPts val="1200"/>
              </a:spcAf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This dataset includes the following data: </a:t>
            </a:r>
            <a:r>
              <a:rPr lang="en-US" sz="1800" dirty="0" err="1">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Raceid</a:t>
            </a: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 constructor id, points, position, </a:t>
            </a:r>
            <a:r>
              <a:rPr lang="en-US" sz="1800" dirty="0" err="1">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positionText</a:t>
            </a: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 wins.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200"/>
              </a:spcAf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The information presented in this dataset details the results of the constructors per race id.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200"/>
              </a:spcAf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Every constructor has two cars per race, however this data is presented per constructor and not per car.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tle 1">
            <a:extLst>
              <a:ext uri="{FF2B5EF4-FFF2-40B4-BE49-F238E27FC236}">
                <a16:creationId xmlns:a16="http://schemas.microsoft.com/office/drawing/2014/main" id="{C015BEA7-2588-4BBE-BA3D-54E26D7D9606}"/>
              </a:ext>
            </a:extLst>
          </p:cNvPr>
          <p:cNvSpPr txBox="1">
            <a:spLocks/>
          </p:cNvSpPr>
          <p:nvPr/>
        </p:nvSpPr>
        <p:spPr>
          <a:xfrm>
            <a:off x="581189" y="2083323"/>
            <a:ext cx="11029616" cy="118872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Table 4.- Constructors</a:t>
            </a:r>
          </a:p>
        </p:txBody>
      </p:sp>
      <p:sp>
        <p:nvSpPr>
          <p:cNvPr id="5" name="Content Placeholder 2">
            <a:extLst>
              <a:ext uri="{FF2B5EF4-FFF2-40B4-BE49-F238E27FC236}">
                <a16:creationId xmlns:a16="http://schemas.microsoft.com/office/drawing/2014/main" id="{F68878D0-172B-4444-AC38-D0CBDB04ABD2}"/>
              </a:ext>
            </a:extLst>
          </p:cNvPr>
          <p:cNvSpPr txBox="1">
            <a:spLocks/>
          </p:cNvSpPr>
          <p:nvPr/>
        </p:nvSpPr>
        <p:spPr>
          <a:xfrm>
            <a:off x="581187" y="2203785"/>
            <a:ext cx="11029615" cy="3634486"/>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a:lnSpc>
                <a:spcPct val="107000"/>
              </a:lnSpc>
              <a:spcBef>
                <a:spcPts val="0"/>
              </a:spcBef>
              <a:spcAft>
                <a:spcPts val="1200"/>
              </a:spcAft>
            </a:pP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This dataset includes the following information: Constructor id, constructor ref, name, nationality.</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a:lnSpc>
                <a:spcPct val="107000"/>
              </a:lnSpc>
              <a:spcBef>
                <a:spcPts val="0"/>
              </a:spcBef>
              <a:spcAft>
                <a:spcPts val="1200"/>
              </a:spcAft>
            </a:pP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This is basic information of the constructor team and it’s assigned identifier number.</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Font typeface="Wingdings 2" panose="05020102010507070707" pitchFamily="18" charset="2"/>
              <a:buNone/>
            </a:pPr>
            <a:endParaRPr lang="en-US" dirty="0"/>
          </a:p>
        </p:txBody>
      </p:sp>
      <p:sp>
        <p:nvSpPr>
          <p:cNvPr id="6" name="Title 1">
            <a:extLst>
              <a:ext uri="{FF2B5EF4-FFF2-40B4-BE49-F238E27FC236}">
                <a16:creationId xmlns:a16="http://schemas.microsoft.com/office/drawing/2014/main" id="{561EDBB0-E19D-47F7-85D6-B2EDAD7239DB}"/>
              </a:ext>
            </a:extLst>
          </p:cNvPr>
          <p:cNvSpPr txBox="1">
            <a:spLocks/>
          </p:cNvSpPr>
          <p:nvPr/>
        </p:nvSpPr>
        <p:spPr>
          <a:xfrm>
            <a:off x="581188" y="3645726"/>
            <a:ext cx="11029616" cy="118872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7000"/>
              </a:lnSpc>
              <a:spcBef>
                <a:spcPts val="0"/>
              </a:spcBef>
              <a:spcAft>
                <a:spcPts val="1200"/>
              </a:spcAft>
            </a:pPr>
            <a:r>
              <a:rPr lang="en-US" b="1">
                <a:solidFill>
                  <a:srgbClr val="24292F"/>
                </a:solidFill>
                <a:latin typeface="Segoe UI" panose="020B0502040204020203" pitchFamily="34" charset="0"/>
                <a:ea typeface="Times New Roman" panose="02020603050405020304" pitchFamily="18" charset="0"/>
                <a:cs typeface="Times New Roman" panose="02020603050405020304" pitchFamily="18" charset="0"/>
              </a:rPr>
              <a:t>Table 5.- Driver standings</a:t>
            </a:r>
            <a:endParaRPr lang="en-US" dirty="0"/>
          </a:p>
        </p:txBody>
      </p:sp>
      <p:sp>
        <p:nvSpPr>
          <p:cNvPr id="7" name="Content Placeholder 2">
            <a:extLst>
              <a:ext uri="{FF2B5EF4-FFF2-40B4-BE49-F238E27FC236}">
                <a16:creationId xmlns:a16="http://schemas.microsoft.com/office/drawing/2014/main" id="{2B1B56D2-E0BB-4DFB-BC23-A7CD69C8D37E}"/>
              </a:ext>
            </a:extLst>
          </p:cNvPr>
          <p:cNvSpPr txBox="1">
            <a:spLocks/>
          </p:cNvSpPr>
          <p:nvPr/>
        </p:nvSpPr>
        <p:spPr>
          <a:xfrm>
            <a:off x="581187" y="4021028"/>
            <a:ext cx="11029615" cy="3634486"/>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a:lnSpc>
                <a:spcPct val="107000"/>
              </a:lnSpc>
              <a:spcBef>
                <a:spcPts val="0"/>
              </a:spcBef>
              <a:spcAft>
                <a:spcPts val="1200"/>
              </a:spcAft>
            </a:pP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This data set includes the following information: </a:t>
            </a:r>
            <a:r>
              <a:rPr lang="en-US" sz="1800" dirty="0" err="1">
                <a:solidFill>
                  <a:srgbClr val="24292F"/>
                </a:solidFill>
                <a:latin typeface="Segoe UI" panose="020B0502040204020203" pitchFamily="34" charset="0"/>
                <a:ea typeface="Times New Roman" panose="02020603050405020304" pitchFamily="18" charset="0"/>
                <a:cs typeface="Times New Roman" panose="02020603050405020304" pitchFamily="18" charset="0"/>
              </a:rPr>
              <a:t>Raceid</a:t>
            </a: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F"/>
                </a:solidFill>
                <a:latin typeface="Segoe UI" panose="020B0502040204020203" pitchFamily="34" charset="0"/>
                <a:ea typeface="Times New Roman" panose="02020603050405020304" pitchFamily="18" charset="0"/>
                <a:cs typeface="Times New Roman" panose="02020603050405020304" pitchFamily="18" charset="0"/>
              </a:rPr>
              <a:t>driverid</a:t>
            </a: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 points, position, </a:t>
            </a:r>
            <a:r>
              <a:rPr lang="en-US" sz="1800" dirty="0" err="1">
                <a:solidFill>
                  <a:srgbClr val="24292F"/>
                </a:solidFill>
                <a:latin typeface="Segoe UI" panose="020B0502040204020203" pitchFamily="34" charset="0"/>
                <a:ea typeface="Times New Roman" panose="02020603050405020304" pitchFamily="18" charset="0"/>
                <a:cs typeface="Times New Roman" panose="02020603050405020304" pitchFamily="18" charset="0"/>
              </a:rPr>
              <a:t>positionText</a:t>
            </a: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 wins.</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a:lnSpc>
                <a:spcPct val="107000"/>
              </a:lnSpc>
              <a:spcBef>
                <a:spcPts val="0"/>
              </a:spcBef>
              <a:spcAft>
                <a:spcPts val="1200"/>
              </a:spcAft>
            </a:pP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What this dataset represents is the outcome of every single pilot through all races run from 1950 to 2021, meaning as outcome the position achieved at the end of the race and points earned during the session.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382596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553690D-0D21-4620-9187-35457C7652F4}"/>
              </a:ext>
            </a:extLst>
          </p:cNvPr>
          <p:cNvSpPr>
            <a:spLocks noGrp="1"/>
          </p:cNvSpPr>
          <p:nvPr>
            <p:ph type="title"/>
          </p:nvPr>
        </p:nvSpPr>
        <p:spPr>
          <a:xfrm>
            <a:off x="601255" y="702155"/>
            <a:ext cx="3409783" cy="1300365"/>
          </a:xfrm>
        </p:spPr>
        <p:txBody>
          <a:bodyPr>
            <a:normAutofit/>
          </a:bodyPr>
          <a:lstStyle/>
          <a:p>
            <a:r>
              <a:rPr lang="en-US">
                <a:solidFill>
                  <a:srgbClr val="FFFFFF"/>
                </a:solidFill>
              </a:rPr>
              <a:t>Table 6.- Drivers</a:t>
            </a:r>
          </a:p>
        </p:txBody>
      </p:sp>
      <p:sp>
        <p:nvSpPr>
          <p:cNvPr id="3" name="Content Placeholder 2">
            <a:extLst>
              <a:ext uri="{FF2B5EF4-FFF2-40B4-BE49-F238E27FC236}">
                <a16:creationId xmlns:a16="http://schemas.microsoft.com/office/drawing/2014/main" id="{40D30AD7-CCA0-4669-A034-E89CA38484AA}"/>
              </a:ext>
            </a:extLst>
          </p:cNvPr>
          <p:cNvSpPr>
            <a:spLocks noGrp="1"/>
          </p:cNvSpPr>
          <p:nvPr>
            <p:ph idx="1"/>
          </p:nvPr>
        </p:nvSpPr>
        <p:spPr>
          <a:xfrm>
            <a:off x="601255" y="2177142"/>
            <a:ext cx="3409782" cy="3823607"/>
          </a:xfrm>
        </p:spPr>
        <p:txBody>
          <a:bodyPr>
            <a:normAutofit/>
          </a:bodyPr>
          <a:lstStyle/>
          <a:p>
            <a:r>
              <a:rPr lang="en-US">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This dataset includes the following information: Driverid, driver ref, number, code, forename, surname, dob, nationality.</a:t>
            </a:r>
          </a:p>
          <a:p>
            <a:r>
              <a:rPr lang="en-US">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This dataset displays basic information about every pilot that has raced in Formula 1 from 1950 to 2021, it assigns as well as a unique identifier number so it can be used in other datasets.</a:t>
            </a:r>
            <a:endParaRPr lang="en-US">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a:solidFill>
                <a:srgbClr val="FFFFFF"/>
              </a:solidFill>
            </a:endParaRPr>
          </a:p>
        </p:txBody>
      </p:sp>
      <p:pic>
        <p:nvPicPr>
          <p:cNvPr id="4" name="Picture 3" descr="Screen Shot 2022-02-13 at 15 57 07">
            <a:hlinkClick r:id="rId2" tgtFrame="&quot;_blank&quot;"/>
            <a:extLst>
              <a:ext uri="{FF2B5EF4-FFF2-40B4-BE49-F238E27FC236}">
                <a16:creationId xmlns:a16="http://schemas.microsoft.com/office/drawing/2014/main" id="{E870E7A2-FD10-4982-8924-B535EE7BE5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592231" y="1054887"/>
            <a:ext cx="6831503" cy="4730813"/>
          </a:xfrm>
          <a:prstGeom prst="rect">
            <a:avLst/>
          </a:prstGeom>
          <a:noFill/>
        </p:spPr>
      </p:pic>
    </p:spTree>
    <p:extLst>
      <p:ext uri="{BB962C8B-B14F-4D97-AF65-F5344CB8AC3E}">
        <p14:creationId xmlns:p14="http://schemas.microsoft.com/office/powerpoint/2010/main" val="94230177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EF256-AD74-43B1-9847-554ED51FC6F5}"/>
              </a:ext>
            </a:extLst>
          </p:cNvPr>
          <p:cNvSpPr>
            <a:spLocks noGrp="1"/>
          </p:cNvSpPr>
          <p:nvPr>
            <p:ph type="title"/>
          </p:nvPr>
        </p:nvSpPr>
        <p:spPr>
          <a:xfrm>
            <a:off x="581191" y="702156"/>
            <a:ext cx="11029616" cy="1188720"/>
          </a:xfrm>
        </p:spPr>
        <p:txBody>
          <a:bodyPr/>
          <a:lstStyle/>
          <a:p>
            <a:r>
              <a:rPr lang="en-US" dirty="0"/>
              <a:t>Table 7.- Lap Times</a:t>
            </a:r>
          </a:p>
        </p:txBody>
      </p:sp>
      <p:sp>
        <p:nvSpPr>
          <p:cNvPr id="3" name="Content Placeholder 2">
            <a:extLst>
              <a:ext uri="{FF2B5EF4-FFF2-40B4-BE49-F238E27FC236}">
                <a16:creationId xmlns:a16="http://schemas.microsoft.com/office/drawing/2014/main" id="{5435B318-2C3D-44F3-8E8B-D59EC7592446}"/>
              </a:ext>
            </a:extLst>
          </p:cNvPr>
          <p:cNvSpPr>
            <a:spLocks noGrp="1"/>
          </p:cNvSpPr>
          <p:nvPr>
            <p:ph idx="1"/>
          </p:nvPr>
        </p:nvSpPr>
        <p:spPr>
          <a:xfrm>
            <a:off x="581191" y="1048960"/>
            <a:ext cx="11029615" cy="3634486"/>
          </a:xfrm>
        </p:spPr>
        <p:txBody>
          <a:bodyPr/>
          <a:lstStyle/>
          <a:p>
            <a:pPr marL="0" marR="0">
              <a:lnSpc>
                <a:spcPct val="107000"/>
              </a:lnSpc>
              <a:spcBef>
                <a:spcPts val="0"/>
              </a:spcBef>
              <a:spcAft>
                <a:spcPts val="1200"/>
              </a:spcAf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The dataset includes the following information: </a:t>
            </a:r>
            <a:r>
              <a:rPr lang="en-US" sz="1800" dirty="0" err="1">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Raceid</a:t>
            </a: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driverid</a:t>
            </a: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 lap, </a:t>
            </a:r>
            <a:r>
              <a:rPr lang="en-US" sz="1800" dirty="0" err="1">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postion</a:t>
            </a: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 time, milliseconds.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200"/>
              </a:spcAf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This dataset includes the time taken for every single driver to drive a lap in every course for every race from 1950 to 2021.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tle 1">
            <a:extLst>
              <a:ext uri="{FF2B5EF4-FFF2-40B4-BE49-F238E27FC236}">
                <a16:creationId xmlns:a16="http://schemas.microsoft.com/office/drawing/2014/main" id="{764E0958-DCA6-4CB7-BE49-C8D920DBBD83}"/>
              </a:ext>
            </a:extLst>
          </p:cNvPr>
          <p:cNvSpPr txBox="1">
            <a:spLocks/>
          </p:cNvSpPr>
          <p:nvPr/>
        </p:nvSpPr>
        <p:spPr>
          <a:xfrm>
            <a:off x="581191" y="2681959"/>
            <a:ext cx="11029616" cy="118872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Table 8.- Pit stops</a:t>
            </a:r>
            <a:endParaRPr lang="en-US" dirty="0"/>
          </a:p>
        </p:txBody>
      </p:sp>
      <p:sp>
        <p:nvSpPr>
          <p:cNvPr id="5" name="Content Placeholder 2">
            <a:extLst>
              <a:ext uri="{FF2B5EF4-FFF2-40B4-BE49-F238E27FC236}">
                <a16:creationId xmlns:a16="http://schemas.microsoft.com/office/drawing/2014/main" id="{1E62EE77-B613-4082-B6FD-97C679FC9309}"/>
              </a:ext>
            </a:extLst>
          </p:cNvPr>
          <p:cNvSpPr txBox="1">
            <a:spLocks/>
          </p:cNvSpPr>
          <p:nvPr/>
        </p:nvSpPr>
        <p:spPr>
          <a:xfrm>
            <a:off x="581190" y="3181234"/>
            <a:ext cx="11029615" cy="3634486"/>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a:lnSpc>
                <a:spcPct val="107000"/>
              </a:lnSpc>
              <a:spcBef>
                <a:spcPts val="0"/>
              </a:spcBef>
              <a:spcAft>
                <a:spcPts val="1200"/>
              </a:spcAft>
            </a:pP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The dataset includes the following information: </a:t>
            </a:r>
            <a:r>
              <a:rPr lang="en-US" sz="1800" dirty="0" err="1">
                <a:solidFill>
                  <a:srgbClr val="24292F"/>
                </a:solidFill>
                <a:latin typeface="Segoe UI" panose="020B0502040204020203" pitchFamily="34" charset="0"/>
                <a:ea typeface="Times New Roman" panose="02020603050405020304" pitchFamily="18" charset="0"/>
                <a:cs typeface="Times New Roman" panose="02020603050405020304" pitchFamily="18" charset="0"/>
              </a:rPr>
              <a:t>Raceid</a:t>
            </a: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F"/>
                </a:solidFill>
                <a:latin typeface="Segoe UI" panose="020B0502040204020203" pitchFamily="34" charset="0"/>
                <a:ea typeface="Times New Roman" panose="02020603050405020304" pitchFamily="18" charset="0"/>
                <a:cs typeface="Times New Roman" panose="02020603050405020304" pitchFamily="18" charset="0"/>
              </a:rPr>
              <a:t>driverid</a:t>
            </a: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 stop, lap, time, duration, milliseconds.</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a:lnSpc>
                <a:spcPct val="107000"/>
              </a:lnSpc>
              <a:spcBef>
                <a:spcPts val="0"/>
              </a:spcBef>
              <a:spcAft>
                <a:spcPts val="1200"/>
              </a:spcAft>
            </a:pP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As a reference, a pit stop is a “break” taken during the race to change tires, fuel the car or repair any problem with the car, every single race usually requires at least one pit stop per driver.</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a:lnSpc>
                <a:spcPct val="107000"/>
              </a:lnSpc>
              <a:spcBef>
                <a:spcPts val="0"/>
              </a:spcBef>
              <a:spcAft>
                <a:spcPts val="1200"/>
              </a:spcAft>
            </a:pP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The dataset provides a list of the pit stops taken by driver for every single race and the duration (in time) that each pit stop took.</a:t>
            </a: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237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AC68B-6AFE-4DB0-83FC-DB60A33ABE0D}"/>
              </a:ext>
            </a:extLst>
          </p:cNvPr>
          <p:cNvSpPr>
            <a:spLocks noGrp="1"/>
          </p:cNvSpPr>
          <p:nvPr>
            <p:ph type="title"/>
          </p:nvPr>
        </p:nvSpPr>
        <p:spPr/>
        <p:txBody>
          <a:bodyPr/>
          <a:lstStyle/>
          <a:p>
            <a:r>
              <a:rPr lang="en-US" dirty="0"/>
              <a:t>Table 9.- Qualifying</a:t>
            </a:r>
          </a:p>
        </p:txBody>
      </p:sp>
      <p:sp>
        <p:nvSpPr>
          <p:cNvPr id="3" name="Content Placeholder 2">
            <a:extLst>
              <a:ext uri="{FF2B5EF4-FFF2-40B4-BE49-F238E27FC236}">
                <a16:creationId xmlns:a16="http://schemas.microsoft.com/office/drawing/2014/main" id="{51091CD1-47B0-472F-B255-16D0A99483CE}"/>
              </a:ext>
            </a:extLst>
          </p:cNvPr>
          <p:cNvSpPr>
            <a:spLocks noGrp="1"/>
          </p:cNvSpPr>
          <p:nvPr>
            <p:ph idx="1"/>
          </p:nvPr>
        </p:nvSpPr>
        <p:spPr/>
        <p:txBody>
          <a:bodyPr/>
          <a:lstStyle/>
          <a:p>
            <a:pPr marL="0" marR="0">
              <a:lnSpc>
                <a:spcPct val="107000"/>
              </a:lnSpc>
              <a:spcBef>
                <a:spcPts val="0"/>
              </a:spcBef>
              <a:spcAft>
                <a:spcPts val="1200"/>
              </a:spcAf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The dataset includes the following information: </a:t>
            </a:r>
            <a:r>
              <a:rPr lang="en-US" sz="1800" dirty="0" err="1">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Qualifyid</a:t>
            </a: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raceid</a:t>
            </a: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driverid</a:t>
            </a: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constructorid</a:t>
            </a: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 number, position, q1, q2, q3.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200"/>
              </a:spcAf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As a reference, the position from where a pilot will start a race is determined by the previous qualification, for most of the cases the qualification consist in driving the course where the race will be taken place, the pilot that takes the least time In completing a lap is the pilot who will start in first place and so on, there are some other qualification models for a few races where a brief race with less laps is considered for qualification, the position where the pilots finish this race, will be the position where the pilots will start in the main race.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200"/>
              </a:spcAf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The dataset assigns an identifier for the qualification event, the race that is corresponds, the drivers that participated in the qualification, as well as the outcome.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02484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758815F-E6F9-498A-B226-47F1DA7E16D2}"/>
              </a:ext>
            </a:extLst>
          </p:cNvPr>
          <p:cNvSpPr>
            <a:spLocks noGrp="1"/>
          </p:cNvSpPr>
          <p:nvPr>
            <p:ph type="title"/>
          </p:nvPr>
        </p:nvSpPr>
        <p:spPr>
          <a:xfrm>
            <a:off x="601255" y="702155"/>
            <a:ext cx="3409783" cy="1300365"/>
          </a:xfrm>
        </p:spPr>
        <p:txBody>
          <a:bodyPr>
            <a:normAutofit/>
          </a:bodyPr>
          <a:lstStyle/>
          <a:p>
            <a:r>
              <a:rPr lang="en-US">
                <a:solidFill>
                  <a:srgbClr val="FFFFFF"/>
                </a:solidFill>
              </a:rPr>
              <a:t>Table 10.- Races</a:t>
            </a:r>
          </a:p>
        </p:txBody>
      </p:sp>
      <p:sp>
        <p:nvSpPr>
          <p:cNvPr id="3" name="Content Placeholder 2">
            <a:extLst>
              <a:ext uri="{FF2B5EF4-FFF2-40B4-BE49-F238E27FC236}">
                <a16:creationId xmlns:a16="http://schemas.microsoft.com/office/drawing/2014/main" id="{4609CDAA-BE88-4E92-A9B2-9C067DE7BB21}"/>
              </a:ext>
            </a:extLst>
          </p:cNvPr>
          <p:cNvSpPr>
            <a:spLocks noGrp="1"/>
          </p:cNvSpPr>
          <p:nvPr>
            <p:ph idx="1"/>
          </p:nvPr>
        </p:nvSpPr>
        <p:spPr>
          <a:xfrm>
            <a:off x="601255" y="2177142"/>
            <a:ext cx="3409782" cy="3823607"/>
          </a:xfrm>
        </p:spPr>
        <p:txBody>
          <a:bodyPr>
            <a:normAutofit/>
          </a:bodyPr>
          <a:lstStyle/>
          <a:p>
            <a:r>
              <a:rPr lang="en-US">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The dataset includes the following information: Raceid, year, round, circuitid, name, date, time.</a:t>
            </a:r>
          </a:p>
          <a:p>
            <a:r>
              <a:rPr lang="en-US">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This dataset includes basic information about every race taken place from 1950 to 2021 and assigns a unique identifier number.</a:t>
            </a:r>
            <a:endParaRPr lang="en-US">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a:solidFill>
                <a:srgbClr val="FFFFFF"/>
              </a:solidFill>
            </a:endParaRPr>
          </a:p>
        </p:txBody>
      </p:sp>
      <p:pic>
        <p:nvPicPr>
          <p:cNvPr id="4" name="Picture 3" descr="Screen Shot 2022-02-13 at 15 57 12">
            <a:hlinkClick r:id="rId2" tgtFrame="&quot;_blank&quot;"/>
            <a:extLst>
              <a:ext uri="{FF2B5EF4-FFF2-40B4-BE49-F238E27FC236}">
                <a16:creationId xmlns:a16="http://schemas.microsoft.com/office/drawing/2014/main" id="{216E213E-43D7-48CD-9770-15AC9939CE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592231" y="1131741"/>
            <a:ext cx="6831503" cy="4577104"/>
          </a:xfrm>
          <a:prstGeom prst="rect">
            <a:avLst/>
          </a:prstGeom>
          <a:noFill/>
        </p:spPr>
      </p:pic>
    </p:spTree>
    <p:extLst>
      <p:ext uri="{BB962C8B-B14F-4D97-AF65-F5344CB8AC3E}">
        <p14:creationId xmlns:p14="http://schemas.microsoft.com/office/powerpoint/2010/main" val="129362548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512DB-B078-4C56-88F9-CA0932BAD665}"/>
              </a:ext>
            </a:extLst>
          </p:cNvPr>
          <p:cNvSpPr>
            <a:spLocks noGrp="1"/>
          </p:cNvSpPr>
          <p:nvPr>
            <p:ph type="title"/>
          </p:nvPr>
        </p:nvSpPr>
        <p:spPr>
          <a:xfrm>
            <a:off x="581191" y="0"/>
            <a:ext cx="11029616" cy="1188720"/>
          </a:xfrm>
        </p:spPr>
        <p:txBody>
          <a:bodyPr/>
          <a:lstStyle/>
          <a:p>
            <a:r>
              <a:rPr lang="en-US" dirty="0"/>
              <a:t>Table 11.- Results</a:t>
            </a:r>
          </a:p>
        </p:txBody>
      </p:sp>
      <p:sp>
        <p:nvSpPr>
          <p:cNvPr id="3" name="Content Placeholder 2">
            <a:extLst>
              <a:ext uri="{FF2B5EF4-FFF2-40B4-BE49-F238E27FC236}">
                <a16:creationId xmlns:a16="http://schemas.microsoft.com/office/drawing/2014/main" id="{A43253A7-4BCD-4F0F-A20A-B6F4161E1B7E}"/>
              </a:ext>
            </a:extLst>
          </p:cNvPr>
          <p:cNvSpPr>
            <a:spLocks noGrp="1"/>
          </p:cNvSpPr>
          <p:nvPr>
            <p:ph idx="1"/>
          </p:nvPr>
        </p:nvSpPr>
        <p:spPr>
          <a:xfrm>
            <a:off x="581192" y="235228"/>
            <a:ext cx="11029615" cy="3634486"/>
          </a:xfrm>
        </p:spPr>
        <p:txBody>
          <a:bodyPr/>
          <a:lstStyle/>
          <a:p>
            <a:pPr marL="0" marR="0">
              <a:lnSpc>
                <a:spcPct val="107000"/>
              </a:lnSpc>
              <a:spcBef>
                <a:spcPts val="0"/>
              </a:spcBef>
              <a:spcAft>
                <a:spcPts val="1200"/>
              </a:spcAf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The dataset includes the following information: </a:t>
            </a:r>
            <a:r>
              <a:rPr lang="en-US" sz="1800" dirty="0" err="1">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Resultid</a:t>
            </a: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raceid</a:t>
            </a: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driverid</a:t>
            </a: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constructorid</a:t>
            </a: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 number, grid, position, </a:t>
            </a:r>
            <a:r>
              <a:rPr lang="en-US" sz="1800" dirty="0" err="1">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positionText</a:t>
            </a: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 points, laps, time, rank, </a:t>
            </a:r>
            <a:r>
              <a:rPr lang="en-US" sz="1800" dirty="0" err="1">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statusid</a:t>
            </a: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200"/>
              </a:spcAf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This dataset consolidates many of the date detailed  in the datasets described above and provides information about a general outcome of every race and the results of every pilot.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1807E59D-034B-4FF5-912C-2DEC2946E4EF}"/>
              </a:ext>
            </a:extLst>
          </p:cNvPr>
          <p:cNvSpPr txBox="1">
            <a:spLocks/>
          </p:cNvSpPr>
          <p:nvPr/>
        </p:nvSpPr>
        <p:spPr>
          <a:xfrm>
            <a:off x="581192" y="2312842"/>
            <a:ext cx="11029616" cy="118872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Table 12.- Seasons</a:t>
            </a:r>
            <a:endParaRPr lang="en-US" dirty="0"/>
          </a:p>
        </p:txBody>
      </p:sp>
      <p:sp>
        <p:nvSpPr>
          <p:cNvPr id="5" name="Content Placeholder 2">
            <a:extLst>
              <a:ext uri="{FF2B5EF4-FFF2-40B4-BE49-F238E27FC236}">
                <a16:creationId xmlns:a16="http://schemas.microsoft.com/office/drawing/2014/main" id="{C048CFA1-D097-475B-81B4-888D0B6518FA}"/>
              </a:ext>
            </a:extLst>
          </p:cNvPr>
          <p:cNvSpPr txBox="1">
            <a:spLocks/>
          </p:cNvSpPr>
          <p:nvPr/>
        </p:nvSpPr>
        <p:spPr>
          <a:xfrm>
            <a:off x="581190" y="2263462"/>
            <a:ext cx="11029615" cy="3634486"/>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a:lnSpc>
                <a:spcPct val="107000"/>
              </a:lnSpc>
              <a:spcBef>
                <a:spcPts val="0"/>
              </a:spcBef>
              <a:spcAft>
                <a:spcPts val="1200"/>
              </a:spcAft>
            </a:pP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The dataset includes the following information: Years</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a:lnSpc>
                <a:spcPct val="107000"/>
              </a:lnSpc>
              <a:spcBef>
                <a:spcPts val="0"/>
              </a:spcBef>
              <a:spcAft>
                <a:spcPts val="1200"/>
              </a:spcAft>
            </a:pP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This dataset describes the year of the season to identify when the races took place.</a:t>
            </a: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a:extLst>
              <a:ext uri="{FF2B5EF4-FFF2-40B4-BE49-F238E27FC236}">
                <a16:creationId xmlns:a16="http://schemas.microsoft.com/office/drawing/2014/main" id="{99A45FA1-D44D-4D54-A818-DE995A4C5DDE}"/>
              </a:ext>
            </a:extLst>
          </p:cNvPr>
          <p:cNvSpPr txBox="1">
            <a:spLocks/>
          </p:cNvSpPr>
          <p:nvPr/>
        </p:nvSpPr>
        <p:spPr>
          <a:xfrm>
            <a:off x="581191" y="4031324"/>
            <a:ext cx="11029616" cy="118872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Table 13.- Status</a:t>
            </a:r>
          </a:p>
        </p:txBody>
      </p:sp>
      <p:sp>
        <p:nvSpPr>
          <p:cNvPr id="7" name="Content Placeholder 2">
            <a:extLst>
              <a:ext uri="{FF2B5EF4-FFF2-40B4-BE49-F238E27FC236}">
                <a16:creationId xmlns:a16="http://schemas.microsoft.com/office/drawing/2014/main" id="{971E326C-24D9-40F0-8400-FAEEC1AC2D2F}"/>
              </a:ext>
            </a:extLst>
          </p:cNvPr>
          <p:cNvSpPr txBox="1">
            <a:spLocks/>
          </p:cNvSpPr>
          <p:nvPr/>
        </p:nvSpPr>
        <p:spPr>
          <a:xfrm>
            <a:off x="581190" y="4291695"/>
            <a:ext cx="11029615" cy="3634486"/>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a:lnSpc>
                <a:spcPct val="107000"/>
              </a:lnSpc>
              <a:spcBef>
                <a:spcPts val="0"/>
              </a:spcBef>
              <a:spcAft>
                <a:spcPts val="1200"/>
              </a:spcAft>
            </a:pP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The dataset includes the following information: </a:t>
            </a:r>
            <a:r>
              <a:rPr lang="en-US" sz="1800" dirty="0" err="1">
                <a:solidFill>
                  <a:srgbClr val="24292F"/>
                </a:solidFill>
                <a:latin typeface="Segoe UI" panose="020B0502040204020203" pitchFamily="34" charset="0"/>
                <a:ea typeface="Times New Roman" panose="02020603050405020304" pitchFamily="18" charset="0"/>
                <a:cs typeface="Times New Roman" panose="02020603050405020304" pitchFamily="18" charset="0"/>
              </a:rPr>
              <a:t>Statusid</a:t>
            </a: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 status.</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a:lnSpc>
                <a:spcPct val="107000"/>
              </a:lnSpc>
              <a:spcBef>
                <a:spcPts val="0"/>
              </a:spcBef>
              <a:spcAft>
                <a:spcPts val="1200"/>
              </a:spcAft>
            </a:pP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This dataset describes and assigns an identifier number to the status of the driver at the end of the race, example: if the pilot finished the race, if he had an accident, an engine malfunction, crashing incidents, etc.</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882913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E2A1-7F1F-493A-8031-D490D1AC77E4}"/>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s-MX" sz="5400" b="0" kern="1200" cap="all" dirty="0" err="1">
                <a:solidFill>
                  <a:schemeClr val="tx2"/>
                </a:solidFill>
                <a:latin typeface="+mj-lt"/>
                <a:ea typeface="+mj-ea"/>
                <a:cs typeface="+mj-cs"/>
              </a:rPr>
              <a:t>Questions</a:t>
            </a:r>
            <a:r>
              <a:rPr lang="es-MX" sz="5400" b="0" kern="1200" cap="all" dirty="0">
                <a:solidFill>
                  <a:schemeClr val="tx2"/>
                </a:solidFill>
                <a:latin typeface="+mj-lt"/>
                <a:ea typeface="+mj-ea"/>
                <a:cs typeface="+mj-cs"/>
              </a:rPr>
              <a:t> </a:t>
            </a:r>
            <a:r>
              <a:rPr lang="es-MX" sz="5400" b="0" kern="1200" cap="all" dirty="0" err="1">
                <a:solidFill>
                  <a:schemeClr val="tx2"/>
                </a:solidFill>
                <a:latin typeface="+mj-lt"/>
                <a:ea typeface="+mj-ea"/>
                <a:cs typeface="+mj-cs"/>
              </a:rPr>
              <a:t>to</a:t>
            </a:r>
            <a:r>
              <a:rPr lang="es-MX" sz="5400" b="0" kern="1200" cap="all" dirty="0">
                <a:solidFill>
                  <a:schemeClr val="tx2"/>
                </a:solidFill>
                <a:latin typeface="+mj-lt"/>
                <a:ea typeface="+mj-ea"/>
                <a:cs typeface="+mj-cs"/>
              </a:rPr>
              <a:t> be </a:t>
            </a:r>
            <a:r>
              <a:rPr lang="es-MX" sz="5400" b="0" kern="1200" cap="all" dirty="0" err="1">
                <a:solidFill>
                  <a:schemeClr val="tx2"/>
                </a:solidFill>
                <a:latin typeface="+mj-lt"/>
                <a:ea typeface="+mj-ea"/>
                <a:cs typeface="+mj-cs"/>
              </a:rPr>
              <a:t>answered</a:t>
            </a:r>
            <a:endParaRPr lang="en-US" sz="5400" b="0" kern="1200" cap="all" dirty="0">
              <a:solidFill>
                <a:schemeClr val="tx2"/>
              </a:solidFill>
              <a:latin typeface="+mj-lt"/>
              <a:ea typeface="+mj-ea"/>
              <a:cs typeface="+mj-cs"/>
            </a:endParaRPr>
          </a:p>
        </p:txBody>
      </p:sp>
    </p:spTree>
    <p:extLst>
      <p:ext uri="{BB962C8B-B14F-4D97-AF65-F5344CB8AC3E}">
        <p14:creationId xmlns:p14="http://schemas.microsoft.com/office/powerpoint/2010/main" val="3864942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39AA-39E4-4E0B-882C-625141948961}"/>
              </a:ext>
            </a:extLst>
          </p:cNvPr>
          <p:cNvSpPr>
            <a:spLocks noGrp="1"/>
          </p:cNvSpPr>
          <p:nvPr>
            <p:ph type="title"/>
          </p:nvPr>
        </p:nvSpPr>
        <p:spPr/>
        <p:txBody>
          <a:bodyPr/>
          <a:lstStyle/>
          <a:p>
            <a:r>
              <a:rPr lang="en-US" dirty="0"/>
              <a:t>Questions to be answered</a:t>
            </a:r>
          </a:p>
        </p:txBody>
      </p:sp>
      <p:sp>
        <p:nvSpPr>
          <p:cNvPr id="3" name="Content Placeholder 2">
            <a:extLst>
              <a:ext uri="{FF2B5EF4-FFF2-40B4-BE49-F238E27FC236}">
                <a16:creationId xmlns:a16="http://schemas.microsoft.com/office/drawing/2014/main" id="{52662445-D053-40CD-9AB8-486621DF0DE8}"/>
              </a:ext>
            </a:extLst>
          </p:cNvPr>
          <p:cNvSpPr>
            <a:spLocks noGrp="1"/>
          </p:cNvSpPr>
          <p:nvPr>
            <p:ph idx="1"/>
          </p:nvPr>
        </p:nvSpPr>
        <p:spPr>
          <a:xfrm>
            <a:off x="581193" y="2340864"/>
            <a:ext cx="5782286" cy="3634486"/>
          </a:xfrm>
        </p:spPr>
        <p:txBody>
          <a:bodyPr>
            <a:normAutofit lnSpcReduction="10000"/>
          </a:bodyPr>
          <a:lstStyle/>
          <a:p>
            <a:pPr marL="0" marR="0">
              <a:lnSpc>
                <a:spcPct val="107000"/>
              </a:lnSpc>
              <a:spcBef>
                <a:spcPts val="0"/>
              </a:spcBef>
              <a:spcAft>
                <a:spcPts val="1200"/>
              </a:spcAf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The objective of the project is to display all the relevant data generated from this sport to obtain and understanding of the sport through data analysis for fans and new enthusiasts of the sport.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200"/>
              </a:spcAf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Build a narrative of how the results and outcomes per race are built through data analysis and use this information and understanding to predict the outcome of the incoming races and consequently the season winner.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200"/>
              </a:spcAf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Some of the questions we have initially designed with the available datasets are the following: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5" name="TextBox 4">
            <a:extLst>
              <a:ext uri="{FF2B5EF4-FFF2-40B4-BE49-F238E27FC236}">
                <a16:creationId xmlns:a16="http://schemas.microsoft.com/office/drawing/2014/main" id="{D771DDF2-65EF-4F02-A740-B3A46A93D073}"/>
              </a:ext>
            </a:extLst>
          </p:cNvPr>
          <p:cNvSpPr txBox="1"/>
          <p:nvPr/>
        </p:nvSpPr>
        <p:spPr>
          <a:xfrm>
            <a:off x="6221186" y="1932705"/>
            <a:ext cx="6097554" cy="4042645"/>
          </a:xfrm>
          <a:prstGeom prst="rect">
            <a:avLst/>
          </a:prstGeom>
          <a:noFill/>
        </p:spPr>
        <p:txBody>
          <a:bodyPr wrap="square">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How relevant is the driver vs the car to determine a championship output?</a:t>
            </a:r>
            <a:endParaRPr lang="en-US" sz="16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How relevant is the pit stop average time to a championship output?</a:t>
            </a:r>
            <a:endParaRPr lang="en-US" sz="16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Which are the most relevant mechanical failures to determine a constructor, championship output?</a:t>
            </a:r>
            <a:endParaRPr lang="en-US" sz="16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How relevant is the number of pole positions to the championship output?</a:t>
            </a:r>
            <a:endParaRPr lang="en-US" sz="16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Which factor is the determinant to get a F1 winner?</a:t>
            </a:r>
            <a:endParaRPr lang="en-US" sz="16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Factors like time in the pits, type of tracks, crucial faults, qualifying times affect the result?</a:t>
            </a:r>
            <a:endParaRPr lang="en-US" sz="16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35421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FA9F-1C87-4CB2-9927-43B5A35173BE}"/>
              </a:ext>
            </a:extLst>
          </p:cNvPr>
          <p:cNvSpPr>
            <a:spLocks noGrp="1"/>
          </p:cNvSpPr>
          <p:nvPr>
            <p:ph type="title"/>
          </p:nvPr>
        </p:nvSpPr>
        <p:spPr/>
        <p:txBody>
          <a:bodyPr/>
          <a:lstStyle/>
          <a:p>
            <a:r>
              <a:rPr lang="en-US" dirty="0"/>
              <a:t>Questions to be answered</a:t>
            </a:r>
          </a:p>
        </p:txBody>
      </p:sp>
      <p:sp>
        <p:nvSpPr>
          <p:cNvPr id="3" name="Content Placeholder 2">
            <a:extLst>
              <a:ext uri="{FF2B5EF4-FFF2-40B4-BE49-F238E27FC236}">
                <a16:creationId xmlns:a16="http://schemas.microsoft.com/office/drawing/2014/main" id="{9B68135B-F4E7-461C-BB38-781263065934}"/>
              </a:ext>
            </a:extLst>
          </p:cNvPr>
          <p:cNvSpPr>
            <a:spLocks noGrp="1"/>
          </p:cNvSpPr>
          <p:nvPr>
            <p:ph idx="1"/>
          </p:nvPr>
        </p:nvSpPr>
        <p:spPr/>
        <p:txBody>
          <a:bodyPr/>
          <a:lstStyle/>
          <a:p>
            <a:pPr marL="0" marR="0">
              <a:lnSpc>
                <a:spcPct val="107000"/>
              </a:lnSpc>
              <a:spcBef>
                <a:spcPts val="0"/>
              </a:spcBef>
              <a:spcAft>
                <a:spcPts val="1200"/>
              </a:spcAf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For us to get to the answer we are going to analyze the data regarding some important racing factors.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Pits times</a:t>
            </a:r>
            <a:endParaRPr lang="en-US" sz="18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Qualification</a:t>
            </a:r>
            <a:endParaRPr lang="en-US" sz="18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Wins per constructor</a:t>
            </a:r>
            <a:endParaRPr lang="en-US" sz="18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Wins per pilot</a:t>
            </a:r>
            <a:endParaRPr lang="en-US" sz="18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Lap times</a:t>
            </a:r>
            <a:endParaRPr lang="en-US" sz="18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Circuits characteristics</a:t>
            </a:r>
            <a:endParaRPr lang="en-US" sz="18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Race results</a:t>
            </a:r>
            <a:endParaRPr lang="en-US" sz="18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59009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E2A1-7F1F-493A-8031-D490D1AC77E4}"/>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n-US" sz="5400" dirty="0">
                <a:solidFill>
                  <a:schemeClr val="tx2"/>
                </a:solidFill>
              </a:rPr>
              <a:t>Description of the data exploration and Database </a:t>
            </a:r>
            <a:r>
              <a:rPr lang="en-US" sz="5400" b="0" kern="1200" cap="all" dirty="0">
                <a:solidFill>
                  <a:schemeClr val="tx2"/>
                </a:solidFill>
                <a:latin typeface="+mj-lt"/>
                <a:ea typeface="+mj-ea"/>
                <a:cs typeface="+mj-cs"/>
              </a:rPr>
              <a:t>integration</a:t>
            </a:r>
          </a:p>
        </p:txBody>
      </p:sp>
    </p:spTree>
    <p:extLst>
      <p:ext uri="{BB962C8B-B14F-4D97-AF65-F5344CB8AC3E}">
        <p14:creationId xmlns:p14="http://schemas.microsoft.com/office/powerpoint/2010/main" val="1265925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C27E8F0-1AE7-439E-9E34-838C2D75C2CF}"/>
              </a:ext>
            </a:extLst>
          </p:cNvPr>
          <p:cNvSpPr>
            <a:spLocks noGrp="1"/>
          </p:cNvSpPr>
          <p:nvPr>
            <p:ph type="title"/>
          </p:nvPr>
        </p:nvSpPr>
        <p:spPr>
          <a:xfrm>
            <a:off x="601255" y="702155"/>
            <a:ext cx="3409783" cy="1300365"/>
          </a:xfrm>
        </p:spPr>
        <p:txBody>
          <a:bodyPr>
            <a:normAutofit/>
          </a:bodyPr>
          <a:lstStyle/>
          <a:p>
            <a:r>
              <a:rPr lang="en-US">
                <a:solidFill>
                  <a:srgbClr val="FFFFFF"/>
                </a:solidFill>
              </a:rPr>
              <a:t>Formula 1 – Selected topic</a:t>
            </a:r>
          </a:p>
        </p:txBody>
      </p:sp>
      <p:sp>
        <p:nvSpPr>
          <p:cNvPr id="3" name="Content Placeholder 2">
            <a:extLst>
              <a:ext uri="{FF2B5EF4-FFF2-40B4-BE49-F238E27FC236}">
                <a16:creationId xmlns:a16="http://schemas.microsoft.com/office/drawing/2014/main" id="{8114D148-1E40-429C-9B50-D0F4AD44F8C3}"/>
              </a:ext>
            </a:extLst>
          </p:cNvPr>
          <p:cNvSpPr>
            <a:spLocks noGrp="1"/>
          </p:cNvSpPr>
          <p:nvPr>
            <p:ph idx="1"/>
          </p:nvPr>
        </p:nvSpPr>
        <p:spPr>
          <a:xfrm>
            <a:off x="601255" y="2177142"/>
            <a:ext cx="3409782" cy="3823607"/>
          </a:xfrm>
        </p:spPr>
        <p:txBody>
          <a:bodyPr>
            <a:normAutofit/>
          </a:bodyPr>
          <a:lstStyle/>
          <a:p>
            <a:pPr marL="0" indent="0">
              <a:lnSpc>
                <a:spcPct val="100000"/>
              </a:lnSpc>
              <a:buNone/>
            </a:pPr>
            <a:r>
              <a:rPr lang="en-US" sz="1300">
                <a:solidFill>
                  <a:srgbClr val="FFFFFF"/>
                </a:solidFill>
              </a:rPr>
              <a:t>The selected topic for our project is "Formula 1 history through data analysis", the purpose of this project is to show the relevance of data analysis through this sport, provide a better understanding of the sport to existing fans and provide an introduction through hard data to new fans.</a:t>
            </a:r>
          </a:p>
          <a:p>
            <a:pPr marL="0" indent="0">
              <a:lnSpc>
                <a:spcPct val="100000"/>
              </a:lnSpc>
              <a:buNone/>
            </a:pPr>
            <a:r>
              <a:rPr lang="en-US" sz="1300">
                <a:solidFill>
                  <a:srgbClr val="FFFFFF"/>
                </a:solidFill>
              </a:rPr>
              <a:t>Formula 1 has raised a lot of debate about the importance of the cars, the skill of the drivers as well as the teams´ performance, from the very beginning of the sport.</a:t>
            </a:r>
          </a:p>
          <a:p>
            <a:pPr marL="0" indent="0">
              <a:lnSpc>
                <a:spcPct val="100000"/>
              </a:lnSpc>
              <a:buNone/>
            </a:pPr>
            <a:r>
              <a:rPr lang="en-US" sz="1300">
                <a:solidFill>
                  <a:srgbClr val="FFFFFF"/>
                </a:solidFill>
              </a:rPr>
              <a:t>F1 is a racing competition that has an incredible history through all these years, being the 50’s when all this started. The F1 has a lot of data and statistics that are used to get more information about how to improve the performance in every race.</a:t>
            </a:r>
          </a:p>
          <a:p>
            <a:pPr>
              <a:lnSpc>
                <a:spcPct val="100000"/>
              </a:lnSpc>
            </a:pPr>
            <a:endParaRPr lang="en-US" sz="1300">
              <a:solidFill>
                <a:srgbClr val="FFFFFF"/>
              </a:solidFill>
            </a:endParaRPr>
          </a:p>
        </p:txBody>
      </p:sp>
      <p:pic>
        <p:nvPicPr>
          <p:cNvPr id="5" name="Picture 4">
            <a:extLst>
              <a:ext uri="{FF2B5EF4-FFF2-40B4-BE49-F238E27FC236}">
                <a16:creationId xmlns:a16="http://schemas.microsoft.com/office/drawing/2014/main" id="{3C5ED5F2-2644-4E90-B7C4-595CF22B046C}"/>
              </a:ext>
            </a:extLst>
          </p:cNvPr>
          <p:cNvPicPr>
            <a:picLocks noChangeAspect="1"/>
          </p:cNvPicPr>
          <p:nvPr/>
        </p:nvPicPr>
        <p:blipFill>
          <a:blip r:embed="rId2"/>
          <a:stretch>
            <a:fillRect/>
          </a:stretch>
        </p:blipFill>
        <p:spPr>
          <a:xfrm>
            <a:off x="5204086" y="936141"/>
            <a:ext cx="5607792" cy="4968305"/>
          </a:xfrm>
          <a:prstGeom prst="rect">
            <a:avLst/>
          </a:prstGeom>
        </p:spPr>
      </p:pic>
    </p:spTree>
    <p:extLst>
      <p:ext uri="{BB962C8B-B14F-4D97-AF65-F5344CB8AC3E}">
        <p14:creationId xmlns:p14="http://schemas.microsoft.com/office/powerpoint/2010/main" val="239952653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7ADBA7-D963-48D9-933E-DFE776FAE46D}"/>
              </a:ext>
            </a:extLst>
          </p:cNvPr>
          <p:cNvSpPr>
            <a:spLocks noGrp="1"/>
          </p:cNvSpPr>
          <p:nvPr>
            <p:ph type="title"/>
          </p:nvPr>
        </p:nvSpPr>
        <p:spPr>
          <a:xfrm>
            <a:off x="581193" y="702156"/>
            <a:ext cx="6309003" cy="1013800"/>
          </a:xfrm>
        </p:spPr>
        <p:txBody>
          <a:bodyPr>
            <a:normAutofit/>
          </a:bodyPr>
          <a:lstStyle/>
          <a:p>
            <a:r>
              <a:rPr lang="en-US" dirty="0">
                <a:solidFill>
                  <a:schemeClr val="tx2"/>
                </a:solidFill>
              </a:rPr>
              <a:t>Database Exploration</a:t>
            </a:r>
          </a:p>
        </p:txBody>
      </p:sp>
      <p:sp>
        <p:nvSpPr>
          <p:cNvPr id="11" name="Rectangle 1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C5A11FA-28DD-40F9-9782-2F885CFDBBA0}"/>
              </a:ext>
            </a:extLst>
          </p:cNvPr>
          <p:cNvSpPr>
            <a:spLocks noGrp="1"/>
          </p:cNvSpPr>
          <p:nvPr>
            <p:ph idx="1"/>
          </p:nvPr>
        </p:nvSpPr>
        <p:spPr>
          <a:xfrm>
            <a:off x="581195" y="1896533"/>
            <a:ext cx="5635048" cy="3962266"/>
          </a:xfrm>
        </p:spPr>
        <p:txBody>
          <a:bodyPr>
            <a:normAutofit fontScale="92500"/>
          </a:bodyPr>
          <a:lstStyle/>
          <a:p>
            <a:pPr marL="0" marR="0">
              <a:spcBef>
                <a:spcPts val="0"/>
              </a:spcBef>
              <a:spcAft>
                <a:spcPts val="1200"/>
              </a:spcAft>
            </a:pPr>
            <a:r>
              <a:rPr lang="en-US" dirty="0">
                <a:solidFill>
                  <a:schemeClr val="tx2"/>
                </a:solidFill>
                <a:latin typeface="Segoe UI" panose="020B0502040204020203" pitchFamily="34" charset="0"/>
                <a:ea typeface="Times New Roman" panose="02020603050405020304" pitchFamily="18" charset="0"/>
                <a:cs typeface="Times New Roman" panose="02020603050405020304" pitchFamily="18" charset="0"/>
              </a:rPr>
              <a:t>To answer the research question, it was necessary to explore all the available tables to identify which variables could be used for the models.</a:t>
            </a:r>
          </a:p>
          <a:p>
            <a:pPr marL="0" marR="0">
              <a:spcBef>
                <a:spcPts val="0"/>
              </a:spcBef>
              <a:spcAft>
                <a:spcPts val="1200"/>
              </a:spcAft>
            </a:pPr>
            <a:r>
              <a:rPr lang="en-US" dirty="0">
                <a:solidFill>
                  <a:schemeClr val="tx2"/>
                </a:solidFill>
                <a:latin typeface="Segoe UI" panose="020B0502040204020203" pitchFamily="34" charset="0"/>
                <a:ea typeface="Times New Roman" panose="02020603050405020304" pitchFamily="18" charset="0"/>
                <a:cs typeface="Times New Roman" panose="02020603050405020304" pitchFamily="18" charset="0"/>
              </a:rPr>
              <a:t>The tables that were initially selected have information from 1950 to 2021. Carrying out a preliminary exploration of the tables, the table that has the greatest amount of information is results.csv, which has 18 columns and a total of 25,399 observations, being this the main table for this project.</a:t>
            </a:r>
          </a:p>
          <a:p>
            <a:pPr marL="0" marR="0">
              <a:spcBef>
                <a:spcPts val="0"/>
              </a:spcBef>
              <a:spcAft>
                <a:spcPts val="1200"/>
              </a:spcAft>
            </a:pPr>
            <a:r>
              <a:rPr lang="en-US" dirty="0">
                <a:solidFill>
                  <a:schemeClr val="tx2"/>
                </a:solidFill>
              </a:rPr>
              <a:t>However, due to the modifications in the formula 1 regulations, changes in the scoring and classification formats, the project period would cover from 2018 to 2021. Once the filter was made, the table was left with 1619 observations.</a:t>
            </a:r>
          </a:p>
        </p:txBody>
      </p:sp>
      <p:pic>
        <p:nvPicPr>
          <p:cNvPr id="7" name="officeArt object" descr="Imagen 1">
            <a:extLst>
              <a:ext uri="{FF2B5EF4-FFF2-40B4-BE49-F238E27FC236}">
                <a16:creationId xmlns:a16="http://schemas.microsoft.com/office/drawing/2014/main" id="{9A9E1868-CE94-4A89-AE22-178388D02B4E}"/>
              </a:ext>
            </a:extLst>
          </p:cNvPr>
          <p:cNvPicPr/>
          <p:nvPr/>
        </p:nvPicPr>
        <p:blipFill>
          <a:blip r:embed="rId2"/>
          <a:srcRect l="11065" t="7374" r="29351"/>
          <a:stretch>
            <a:fillRect/>
          </a:stretch>
        </p:blipFill>
        <p:spPr>
          <a:xfrm>
            <a:off x="6301833" y="845778"/>
            <a:ext cx="2902288" cy="3298087"/>
          </a:xfrm>
          <a:prstGeom prst="rect">
            <a:avLst/>
          </a:prstGeom>
          <a:ln w="12700" cap="flat">
            <a:noFill/>
            <a:miter lim="400000"/>
          </a:ln>
          <a:effectLst/>
        </p:spPr>
      </p:pic>
      <p:pic>
        <p:nvPicPr>
          <p:cNvPr id="8" name="officeArt object" descr="Imagen 2">
            <a:extLst>
              <a:ext uri="{FF2B5EF4-FFF2-40B4-BE49-F238E27FC236}">
                <a16:creationId xmlns:a16="http://schemas.microsoft.com/office/drawing/2014/main" id="{716A8112-3ABD-468E-BD16-7400A81B0D93}"/>
              </a:ext>
            </a:extLst>
          </p:cNvPr>
          <p:cNvPicPr/>
          <p:nvPr/>
        </p:nvPicPr>
        <p:blipFill>
          <a:blip r:embed="rId3"/>
          <a:srcRect l="12645" t="7165" r="30440"/>
          <a:stretch>
            <a:fillRect/>
          </a:stretch>
        </p:blipFill>
        <p:spPr>
          <a:xfrm>
            <a:off x="7752977" y="3235818"/>
            <a:ext cx="3193415" cy="3448050"/>
          </a:xfrm>
          <a:prstGeom prst="rect">
            <a:avLst/>
          </a:prstGeom>
          <a:ln w="12700" cap="flat">
            <a:noFill/>
            <a:miter lim="400000"/>
          </a:ln>
          <a:effectLst/>
        </p:spPr>
      </p:pic>
      <p:sp>
        <p:nvSpPr>
          <p:cNvPr id="5" name="Flecha: curvada hacia la izquierda 4">
            <a:extLst>
              <a:ext uri="{FF2B5EF4-FFF2-40B4-BE49-F238E27FC236}">
                <a16:creationId xmlns:a16="http://schemas.microsoft.com/office/drawing/2014/main" id="{ADA4B063-C9CB-4E74-98DD-D0E57B0AB68C}"/>
              </a:ext>
            </a:extLst>
          </p:cNvPr>
          <p:cNvSpPr/>
          <p:nvPr/>
        </p:nvSpPr>
        <p:spPr>
          <a:xfrm>
            <a:off x="9140077" y="1449398"/>
            <a:ext cx="678110" cy="163963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Tree>
    <p:extLst>
      <p:ext uri="{BB962C8B-B14F-4D97-AF65-F5344CB8AC3E}">
        <p14:creationId xmlns:p14="http://schemas.microsoft.com/office/powerpoint/2010/main" val="545787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694B-2BBC-4F40-9B34-B165E61AC9E9}"/>
              </a:ext>
            </a:extLst>
          </p:cNvPr>
          <p:cNvSpPr>
            <a:spLocks noGrp="1"/>
          </p:cNvSpPr>
          <p:nvPr>
            <p:ph type="title"/>
          </p:nvPr>
        </p:nvSpPr>
        <p:spPr>
          <a:xfrm>
            <a:off x="581192" y="64592"/>
            <a:ext cx="11029616" cy="1188720"/>
          </a:xfrm>
        </p:spPr>
        <p:txBody>
          <a:bodyPr/>
          <a:lstStyle/>
          <a:p>
            <a:r>
              <a:rPr lang="en-US" dirty="0"/>
              <a:t>Database Exploration</a:t>
            </a:r>
          </a:p>
        </p:txBody>
      </p:sp>
      <p:sp>
        <p:nvSpPr>
          <p:cNvPr id="3" name="Content Placeholder 2">
            <a:extLst>
              <a:ext uri="{FF2B5EF4-FFF2-40B4-BE49-F238E27FC236}">
                <a16:creationId xmlns:a16="http://schemas.microsoft.com/office/drawing/2014/main" id="{7EBC00A9-F600-4D0B-A8E0-BEEC93C286E5}"/>
              </a:ext>
            </a:extLst>
          </p:cNvPr>
          <p:cNvSpPr>
            <a:spLocks noGrp="1"/>
          </p:cNvSpPr>
          <p:nvPr>
            <p:ph idx="1"/>
          </p:nvPr>
        </p:nvSpPr>
        <p:spPr>
          <a:xfrm>
            <a:off x="497525" y="1409687"/>
            <a:ext cx="11196950" cy="1585184"/>
          </a:xfrm>
        </p:spPr>
        <p:txBody>
          <a:bodyPr>
            <a:normAutofit fontScale="92500" lnSpcReduction="10000"/>
          </a:bodyPr>
          <a:lstStyle/>
          <a:p>
            <a:pPr marL="0" marR="0">
              <a:lnSpc>
                <a:spcPct val="107000"/>
              </a:lnSpc>
              <a:spcBef>
                <a:spcPts val="0"/>
              </a:spcBef>
              <a:spcAft>
                <a:spcPts val="1200"/>
              </a:spcAft>
            </a:pP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The variable that give an answer to the study question is the column called </a:t>
            </a:r>
            <a:r>
              <a:rPr lang="en-US" sz="1800" dirty="0" err="1">
                <a:solidFill>
                  <a:srgbClr val="24292F"/>
                </a:solidFill>
                <a:latin typeface="Segoe UI" panose="020B0502040204020203" pitchFamily="34" charset="0"/>
                <a:ea typeface="Times New Roman" panose="02020603050405020304" pitchFamily="18" charset="0"/>
                <a:cs typeface="Times New Roman" panose="02020603050405020304" pitchFamily="18" charset="0"/>
              </a:rPr>
              <a:t>positionOrder</a:t>
            </a: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 (Final Position) that presents the final positions of all the drivers for each race. Determining which are the most relevant factors to predict the result of the race requires knowing the final result.</a:t>
            </a:r>
          </a:p>
          <a:p>
            <a:pPr marL="0" marR="0">
              <a:lnSpc>
                <a:spcPct val="107000"/>
              </a:lnSpc>
              <a:spcBef>
                <a:spcPts val="0"/>
              </a:spcBef>
              <a:spcAft>
                <a:spcPts val="1200"/>
              </a:spcAft>
            </a:pP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To obtain the name of the constructors and drivers, we perform a merge of our main </a:t>
            </a:r>
            <a:r>
              <a:rPr lang="en-US" sz="1800" dirty="0" err="1">
                <a:solidFill>
                  <a:srgbClr val="24292F"/>
                </a:solidFill>
                <a:latin typeface="Segoe UI" panose="020B0502040204020203" pitchFamily="34" charset="0"/>
                <a:ea typeface="Times New Roman" panose="02020603050405020304" pitchFamily="18" charset="0"/>
                <a:cs typeface="Times New Roman" panose="02020603050405020304" pitchFamily="18" charset="0"/>
              </a:rPr>
              <a:t>dataframe</a:t>
            </a: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 (</a:t>
            </a:r>
            <a:r>
              <a:rPr lang="en-US" sz="1800" dirty="0" err="1">
                <a:solidFill>
                  <a:srgbClr val="24292F"/>
                </a:solidFill>
                <a:latin typeface="Segoe UI" panose="020B0502040204020203" pitchFamily="34" charset="0"/>
                <a:ea typeface="Times New Roman" panose="02020603050405020304" pitchFamily="18" charset="0"/>
                <a:cs typeface="Times New Roman" panose="02020603050405020304" pitchFamily="18" charset="0"/>
              </a:rPr>
              <a:t>maindf</a:t>
            </a: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 with the constructors.csv and drivers.csv tables. In this way some patterns can be identified.</a:t>
            </a:r>
            <a:endParaRPr lang="en-US" dirty="0"/>
          </a:p>
        </p:txBody>
      </p:sp>
      <p:sp>
        <p:nvSpPr>
          <p:cNvPr id="4" name="Rectángulo 3">
            <a:extLst>
              <a:ext uri="{FF2B5EF4-FFF2-40B4-BE49-F238E27FC236}">
                <a16:creationId xmlns:a16="http://schemas.microsoft.com/office/drawing/2014/main" id="{31E23636-23B6-4EDA-8BA9-9EE5B9C7AE43}"/>
              </a:ext>
            </a:extLst>
          </p:cNvPr>
          <p:cNvSpPr/>
          <p:nvPr/>
        </p:nvSpPr>
        <p:spPr>
          <a:xfrm>
            <a:off x="497526" y="5932763"/>
            <a:ext cx="11196949" cy="646331"/>
          </a:xfrm>
          <a:prstGeom prst="rect">
            <a:avLst/>
          </a:prstGeom>
        </p:spPr>
        <p:txBody>
          <a:bodyPr wrap="square">
            <a:spAutoFit/>
          </a:bodyPr>
          <a:lstStyle/>
          <a:p>
            <a:r>
              <a:rPr lang="es-MX" dirty="0" err="1"/>
              <a:t>From</a:t>
            </a:r>
            <a:r>
              <a:rPr lang="es-MX" dirty="0"/>
              <a:t> </a:t>
            </a:r>
            <a:r>
              <a:rPr lang="es-MX" dirty="0" err="1"/>
              <a:t>the</a:t>
            </a:r>
            <a:r>
              <a:rPr lang="es-MX" dirty="0"/>
              <a:t> </a:t>
            </a:r>
            <a:r>
              <a:rPr lang="es-MX" dirty="0" err="1"/>
              <a:t>graph</a:t>
            </a:r>
            <a:r>
              <a:rPr lang="es-MX" dirty="0"/>
              <a:t> </a:t>
            </a:r>
            <a:r>
              <a:rPr lang="es-MX" dirty="0" err="1"/>
              <a:t>it</a:t>
            </a:r>
            <a:r>
              <a:rPr lang="es-MX" dirty="0"/>
              <a:t> can be </a:t>
            </a:r>
            <a:r>
              <a:rPr lang="es-MX" dirty="0" err="1"/>
              <a:t>interpreted</a:t>
            </a:r>
            <a:r>
              <a:rPr lang="es-MX" dirty="0"/>
              <a:t> </a:t>
            </a:r>
            <a:r>
              <a:rPr lang="es-MX" dirty="0" err="1"/>
              <a:t>that</a:t>
            </a:r>
            <a:r>
              <a:rPr lang="es-MX" dirty="0"/>
              <a:t> </a:t>
            </a:r>
            <a:r>
              <a:rPr lang="es-MX" dirty="0" err="1"/>
              <a:t>the</a:t>
            </a:r>
            <a:r>
              <a:rPr lang="es-MX" dirty="0"/>
              <a:t> </a:t>
            </a:r>
            <a:r>
              <a:rPr lang="es-MX" dirty="0" err="1"/>
              <a:t>most</a:t>
            </a:r>
            <a:r>
              <a:rPr lang="es-MX" dirty="0"/>
              <a:t> </a:t>
            </a:r>
            <a:r>
              <a:rPr lang="es-MX" dirty="0" err="1"/>
              <a:t>successful</a:t>
            </a:r>
            <a:r>
              <a:rPr lang="es-MX" dirty="0"/>
              <a:t> </a:t>
            </a:r>
            <a:r>
              <a:rPr lang="es-MX" dirty="0" err="1"/>
              <a:t>teams</a:t>
            </a:r>
            <a:r>
              <a:rPr lang="es-MX" dirty="0"/>
              <a:t> in </a:t>
            </a:r>
            <a:r>
              <a:rPr lang="es-MX" dirty="0" err="1"/>
              <a:t>the</a:t>
            </a:r>
            <a:r>
              <a:rPr lang="es-MX" dirty="0"/>
              <a:t> </a:t>
            </a:r>
            <a:r>
              <a:rPr lang="es-MX" dirty="0" err="1"/>
              <a:t>study</a:t>
            </a:r>
            <a:r>
              <a:rPr lang="es-MX" dirty="0"/>
              <a:t> </a:t>
            </a:r>
            <a:r>
              <a:rPr lang="es-MX" dirty="0" err="1"/>
              <a:t>period</a:t>
            </a:r>
            <a:r>
              <a:rPr lang="es-MX" dirty="0"/>
              <a:t> are Mercedes, Red Bull and Ferrari, </a:t>
            </a:r>
            <a:r>
              <a:rPr lang="es-MX" dirty="0" err="1"/>
              <a:t>while</a:t>
            </a:r>
            <a:r>
              <a:rPr lang="es-MX" dirty="0"/>
              <a:t> </a:t>
            </a:r>
            <a:r>
              <a:rPr lang="es-MX" dirty="0" err="1"/>
              <a:t>those</a:t>
            </a:r>
            <a:r>
              <a:rPr lang="es-MX" dirty="0"/>
              <a:t> </a:t>
            </a:r>
            <a:r>
              <a:rPr lang="es-MX" dirty="0" err="1"/>
              <a:t>that</a:t>
            </a:r>
            <a:r>
              <a:rPr lang="es-MX" dirty="0"/>
              <a:t> </a:t>
            </a:r>
            <a:r>
              <a:rPr lang="es-MX" dirty="0" err="1"/>
              <a:t>obtain</a:t>
            </a:r>
            <a:r>
              <a:rPr lang="es-MX" dirty="0"/>
              <a:t> </a:t>
            </a:r>
            <a:r>
              <a:rPr lang="es-MX" dirty="0" err="1"/>
              <a:t>the</a:t>
            </a:r>
            <a:r>
              <a:rPr lang="es-MX" dirty="0"/>
              <a:t> </a:t>
            </a:r>
            <a:r>
              <a:rPr lang="es-MX" dirty="0" err="1"/>
              <a:t>most</a:t>
            </a:r>
            <a:r>
              <a:rPr lang="es-MX" dirty="0"/>
              <a:t> </a:t>
            </a:r>
            <a:r>
              <a:rPr lang="es-MX" dirty="0" err="1"/>
              <a:t>negative</a:t>
            </a:r>
            <a:r>
              <a:rPr lang="es-MX" dirty="0"/>
              <a:t> </a:t>
            </a:r>
            <a:r>
              <a:rPr lang="es-MX" dirty="0" err="1"/>
              <a:t>results</a:t>
            </a:r>
            <a:r>
              <a:rPr lang="es-MX" dirty="0"/>
              <a:t> are Williams, Haas and </a:t>
            </a:r>
            <a:r>
              <a:rPr lang="es-MX" dirty="0" err="1"/>
              <a:t>AlfaRomeo</a:t>
            </a:r>
            <a:r>
              <a:rPr lang="es-MX" dirty="0"/>
              <a:t>.</a:t>
            </a:r>
          </a:p>
        </p:txBody>
      </p:sp>
      <p:pic>
        <p:nvPicPr>
          <p:cNvPr id="5" name="officeArt object" descr="Image">
            <a:extLst>
              <a:ext uri="{FF2B5EF4-FFF2-40B4-BE49-F238E27FC236}">
                <a16:creationId xmlns:a16="http://schemas.microsoft.com/office/drawing/2014/main" id="{BAC69858-48F7-41CA-92C7-DB7E0707CC17}"/>
              </a:ext>
            </a:extLst>
          </p:cNvPr>
          <p:cNvPicPr/>
          <p:nvPr/>
        </p:nvPicPr>
        <p:blipFill>
          <a:blip r:embed="rId2"/>
          <a:srcRect/>
          <a:stretch>
            <a:fillRect/>
          </a:stretch>
        </p:blipFill>
        <p:spPr>
          <a:xfrm>
            <a:off x="2637638" y="3073058"/>
            <a:ext cx="6548307" cy="2781517"/>
          </a:xfrm>
          <a:prstGeom prst="rect">
            <a:avLst/>
          </a:prstGeom>
          <a:ln w="12700" cap="flat">
            <a:noFill/>
            <a:miter lim="400000"/>
          </a:ln>
          <a:effectLst/>
        </p:spPr>
      </p:pic>
    </p:spTree>
    <p:extLst>
      <p:ext uri="{BB962C8B-B14F-4D97-AF65-F5344CB8AC3E}">
        <p14:creationId xmlns:p14="http://schemas.microsoft.com/office/powerpoint/2010/main" val="1872068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694B-2BBC-4F40-9B34-B165E61AC9E9}"/>
              </a:ext>
            </a:extLst>
          </p:cNvPr>
          <p:cNvSpPr>
            <a:spLocks noGrp="1"/>
          </p:cNvSpPr>
          <p:nvPr>
            <p:ph type="title"/>
          </p:nvPr>
        </p:nvSpPr>
        <p:spPr>
          <a:xfrm>
            <a:off x="581192" y="64592"/>
            <a:ext cx="11029616" cy="1188720"/>
          </a:xfrm>
        </p:spPr>
        <p:txBody>
          <a:bodyPr/>
          <a:lstStyle/>
          <a:p>
            <a:r>
              <a:rPr lang="en-US" dirty="0"/>
              <a:t>Database Exploration</a:t>
            </a:r>
          </a:p>
        </p:txBody>
      </p:sp>
      <p:sp>
        <p:nvSpPr>
          <p:cNvPr id="4" name="Rectángulo 3">
            <a:extLst>
              <a:ext uri="{FF2B5EF4-FFF2-40B4-BE49-F238E27FC236}">
                <a16:creationId xmlns:a16="http://schemas.microsoft.com/office/drawing/2014/main" id="{31E23636-23B6-4EDA-8BA9-9EE5B9C7AE43}"/>
              </a:ext>
            </a:extLst>
          </p:cNvPr>
          <p:cNvSpPr/>
          <p:nvPr/>
        </p:nvSpPr>
        <p:spPr>
          <a:xfrm>
            <a:off x="497524" y="1724427"/>
            <a:ext cx="11196949" cy="646331"/>
          </a:xfrm>
          <a:prstGeom prst="rect">
            <a:avLst/>
          </a:prstGeom>
        </p:spPr>
        <p:txBody>
          <a:bodyPr wrap="square">
            <a:spAutoFit/>
          </a:bodyPr>
          <a:lstStyle/>
          <a:p>
            <a:r>
              <a:rPr lang="en-US" dirty="0"/>
              <a:t>Plotting the final results by driver, we can see that the drivers with the best results are Hamilton, Max Verstappen and </a:t>
            </a:r>
            <a:r>
              <a:rPr lang="en-US" dirty="0" err="1"/>
              <a:t>Bottas</a:t>
            </a:r>
            <a:r>
              <a:rPr lang="en-US" dirty="0"/>
              <a:t>. While the drivers with the worst ratings are Pietro </a:t>
            </a:r>
            <a:r>
              <a:rPr lang="en-US" dirty="0" err="1"/>
              <a:t>Fittipaldi</a:t>
            </a:r>
            <a:r>
              <a:rPr lang="en-US" dirty="0"/>
              <a:t> and </a:t>
            </a:r>
            <a:r>
              <a:rPr lang="en-US" dirty="0" err="1"/>
              <a:t>Mazepin</a:t>
            </a:r>
            <a:r>
              <a:rPr lang="en-US" dirty="0"/>
              <a:t>.</a:t>
            </a:r>
            <a:endParaRPr lang="es-MX" dirty="0"/>
          </a:p>
        </p:txBody>
      </p:sp>
      <p:pic>
        <p:nvPicPr>
          <p:cNvPr id="8" name="officeArt object" descr="Image">
            <a:extLst>
              <a:ext uri="{FF2B5EF4-FFF2-40B4-BE49-F238E27FC236}">
                <a16:creationId xmlns:a16="http://schemas.microsoft.com/office/drawing/2014/main" id="{4AABBFED-33CF-4004-84E3-50C525D94DE7}"/>
              </a:ext>
            </a:extLst>
          </p:cNvPr>
          <p:cNvPicPr/>
          <p:nvPr/>
        </p:nvPicPr>
        <p:blipFill>
          <a:blip r:embed="rId2"/>
          <a:srcRect/>
          <a:stretch>
            <a:fillRect/>
          </a:stretch>
        </p:blipFill>
        <p:spPr>
          <a:xfrm>
            <a:off x="178853" y="2841873"/>
            <a:ext cx="11834292" cy="2736806"/>
          </a:xfrm>
          <a:prstGeom prst="rect">
            <a:avLst/>
          </a:prstGeom>
          <a:ln w="12700" cap="flat">
            <a:noFill/>
            <a:miter lim="400000"/>
          </a:ln>
          <a:effectLst/>
        </p:spPr>
      </p:pic>
    </p:spTree>
    <p:extLst>
      <p:ext uri="{BB962C8B-B14F-4D97-AF65-F5344CB8AC3E}">
        <p14:creationId xmlns:p14="http://schemas.microsoft.com/office/powerpoint/2010/main" val="1209017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694B-2BBC-4F40-9B34-B165E61AC9E9}"/>
              </a:ext>
            </a:extLst>
          </p:cNvPr>
          <p:cNvSpPr>
            <a:spLocks noGrp="1"/>
          </p:cNvSpPr>
          <p:nvPr>
            <p:ph type="title"/>
          </p:nvPr>
        </p:nvSpPr>
        <p:spPr>
          <a:xfrm>
            <a:off x="581192" y="64592"/>
            <a:ext cx="11029616" cy="1188720"/>
          </a:xfrm>
        </p:spPr>
        <p:txBody>
          <a:bodyPr/>
          <a:lstStyle/>
          <a:p>
            <a:r>
              <a:rPr lang="en-US" dirty="0"/>
              <a:t>Database Exploration</a:t>
            </a:r>
          </a:p>
        </p:txBody>
      </p:sp>
      <p:sp>
        <p:nvSpPr>
          <p:cNvPr id="3" name="Content Placeholder 2">
            <a:extLst>
              <a:ext uri="{FF2B5EF4-FFF2-40B4-BE49-F238E27FC236}">
                <a16:creationId xmlns:a16="http://schemas.microsoft.com/office/drawing/2014/main" id="{7EBC00A9-F600-4D0B-A8E0-BEEC93C286E5}"/>
              </a:ext>
            </a:extLst>
          </p:cNvPr>
          <p:cNvSpPr>
            <a:spLocks noGrp="1"/>
          </p:cNvSpPr>
          <p:nvPr>
            <p:ph idx="1"/>
          </p:nvPr>
        </p:nvSpPr>
        <p:spPr>
          <a:xfrm>
            <a:off x="865942" y="890729"/>
            <a:ext cx="5045849" cy="2957961"/>
          </a:xfrm>
        </p:spPr>
        <p:txBody>
          <a:bodyPr>
            <a:normAutofit/>
          </a:bodyPr>
          <a:lstStyle/>
          <a:p>
            <a:pPr marL="0" marR="0" algn="just">
              <a:lnSpc>
                <a:spcPct val="107000"/>
              </a:lnSpc>
              <a:spcBef>
                <a:spcPts val="0"/>
              </a:spcBef>
              <a:spcAft>
                <a:spcPts val="1200"/>
              </a:spcAft>
            </a:pPr>
            <a:r>
              <a:rPr lang="en-US" sz="14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But what does the result of an F1 race depend on, the constructor or the driver? From the original database, the starting position variable (Grid) is identified, which could be related to the driver's ability to start the race in a good position. Carrying out the first correlations, it is observed that the starting position is highly related to the final position.</a:t>
            </a:r>
            <a:endParaRPr lang="en-US" sz="1400" dirty="0"/>
          </a:p>
        </p:txBody>
      </p:sp>
      <p:sp>
        <p:nvSpPr>
          <p:cNvPr id="8" name="Content Placeholder 2">
            <a:extLst>
              <a:ext uri="{FF2B5EF4-FFF2-40B4-BE49-F238E27FC236}">
                <a16:creationId xmlns:a16="http://schemas.microsoft.com/office/drawing/2014/main" id="{6DDF6794-19DD-48BB-B994-DB61D6781E8A}"/>
              </a:ext>
            </a:extLst>
          </p:cNvPr>
          <p:cNvSpPr txBox="1">
            <a:spLocks/>
          </p:cNvSpPr>
          <p:nvPr/>
        </p:nvSpPr>
        <p:spPr>
          <a:xfrm>
            <a:off x="6238375" y="808237"/>
            <a:ext cx="5045849" cy="2957961"/>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algn="just">
              <a:lnSpc>
                <a:spcPct val="107000"/>
              </a:lnSpc>
              <a:spcBef>
                <a:spcPts val="0"/>
              </a:spcBef>
              <a:spcAft>
                <a:spcPts val="1200"/>
              </a:spcAft>
            </a:pPr>
            <a:r>
              <a:rPr lang="en-US" sz="14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Referring to the weight of the constructor in determining the winner of a race, we can identify the </a:t>
            </a:r>
            <a:r>
              <a:rPr lang="en-US" sz="1400" dirty="0" err="1">
                <a:solidFill>
                  <a:srgbClr val="24292F"/>
                </a:solidFill>
                <a:latin typeface="Segoe UI" panose="020B0502040204020203" pitchFamily="34" charset="0"/>
                <a:ea typeface="Times New Roman" panose="02020603050405020304" pitchFamily="18" charset="0"/>
                <a:cs typeface="Times New Roman" panose="02020603050405020304" pitchFamily="18" charset="0"/>
              </a:rPr>
              <a:t>rankfast</a:t>
            </a:r>
            <a:r>
              <a:rPr lang="en-US" sz="14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 variable (Rank) that ranks the cars according to the times of the fastest laps of the entire race. This variable refers to the maximum speed that a vehicle can reach and therefore it can be determined that it depends more on the constructor.</a:t>
            </a:r>
            <a:endParaRPr lang="en-US" sz="1400" dirty="0"/>
          </a:p>
        </p:txBody>
      </p:sp>
      <p:pic>
        <p:nvPicPr>
          <p:cNvPr id="10" name="officeArt object" descr="Gráfico, Gráfico de dispersión&#10;&#10;Descripción generada automáticamente">
            <a:extLst>
              <a:ext uri="{FF2B5EF4-FFF2-40B4-BE49-F238E27FC236}">
                <a16:creationId xmlns:a16="http://schemas.microsoft.com/office/drawing/2014/main" id="{B9146910-01DA-4684-96BC-FB374146614C}"/>
              </a:ext>
            </a:extLst>
          </p:cNvPr>
          <p:cNvPicPr/>
          <p:nvPr/>
        </p:nvPicPr>
        <p:blipFill>
          <a:blip r:embed="rId2"/>
          <a:stretch>
            <a:fillRect/>
          </a:stretch>
        </p:blipFill>
        <p:spPr>
          <a:xfrm>
            <a:off x="1523237" y="3375089"/>
            <a:ext cx="3359156" cy="3155421"/>
          </a:xfrm>
          <a:prstGeom prst="rect">
            <a:avLst/>
          </a:prstGeom>
          <a:ln w="12700" cap="flat">
            <a:noFill/>
            <a:miter lim="400000"/>
          </a:ln>
          <a:effectLst/>
        </p:spPr>
      </p:pic>
      <p:pic>
        <p:nvPicPr>
          <p:cNvPr id="11" name="officeArt object" descr="Gráfico, Gráfico de dispersión&#10;&#10;Descripción generada automáticamente">
            <a:extLst>
              <a:ext uri="{FF2B5EF4-FFF2-40B4-BE49-F238E27FC236}">
                <a16:creationId xmlns:a16="http://schemas.microsoft.com/office/drawing/2014/main" id="{FE3DC47D-A9B0-4B7B-860A-260D63BBE8B2}"/>
              </a:ext>
            </a:extLst>
          </p:cNvPr>
          <p:cNvPicPr/>
          <p:nvPr/>
        </p:nvPicPr>
        <p:blipFill>
          <a:blip r:embed="rId3"/>
          <a:stretch>
            <a:fillRect/>
          </a:stretch>
        </p:blipFill>
        <p:spPr>
          <a:xfrm>
            <a:off x="7092158" y="3358948"/>
            <a:ext cx="3359156" cy="3055119"/>
          </a:xfrm>
          <a:prstGeom prst="rect">
            <a:avLst/>
          </a:prstGeom>
          <a:ln w="12700" cap="flat">
            <a:noFill/>
            <a:miter lim="400000"/>
          </a:ln>
          <a:effectLst/>
        </p:spPr>
      </p:pic>
    </p:spTree>
    <p:extLst>
      <p:ext uri="{BB962C8B-B14F-4D97-AF65-F5344CB8AC3E}">
        <p14:creationId xmlns:p14="http://schemas.microsoft.com/office/powerpoint/2010/main" val="3613249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7ADBA7-D963-48D9-933E-DFE776FAE46D}"/>
              </a:ext>
            </a:extLst>
          </p:cNvPr>
          <p:cNvSpPr>
            <a:spLocks noGrp="1"/>
          </p:cNvSpPr>
          <p:nvPr>
            <p:ph type="title"/>
          </p:nvPr>
        </p:nvSpPr>
        <p:spPr>
          <a:xfrm>
            <a:off x="581193" y="702156"/>
            <a:ext cx="6309003" cy="1013800"/>
          </a:xfrm>
        </p:spPr>
        <p:txBody>
          <a:bodyPr>
            <a:normAutofit/>
          </a:bodyPr>
          <a:lstStyle/>
          <a:p>
            <a:r>
              <a:rPr lang="en-US" dirty="0">
                <a:solidFill>
                  <a:schemeClr val="tx2"/>
                </a:solidFill>
              </a:rPr>
              <a:t>Database integration</a:t>
            </a:r>
          </a:p>
        </p:txBody>
      </p:sp>
      <p:sp>
        <p:nvSpPr>
          <p:cNvPr id="11" name="Rectangle 1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C5A11FA-28DD-40F9-9782-2F885CFDBBA0}"/>
              </a:ext>
            </a:extLst>
          </p:cNvPr>
          <p:cNvSpPr>
            <a:spLocks noGrp="1"/>
          </p:cNvSpPr>
          <p:nvPr>
            <p:ph idx="1"/>
          </p:nvPr>
        </p:nvSpPr>
        <p:spPr>
          <a:xfrm>
            <a:off x="581194" y="1896533"/>
            <a:ext cx="6309003" cy="3962266"/>
          </a:xfrm>
        </p:spPr>
        <p:txBody>
          <a:bodyPr>
            <a:normAutofit lnSpcReduction="10000"/>
          </a:bodyPr>
          <a:lstStyle/>
          <a:p>
            <a:pPr marL="0" marR="0">
              <a:spcBef>
                <a:spcPts val="0"/>
              </a:spcBef>
              <a:spcAft>
                <a:spcPts val="1200"/>
              </a:spcAft>
            </a:pPr>
            <a:r>
              <a:rPr lang="en-US" dirty="0">
                <a:solidFill>
                  <a:schemeClr val="tx2"/>
                </a:solidFill>
                <a:effectLst/>
                <a:latin typeface="Segoe UI" panose="020B0502040204020203" pitchFamily="34" charset="0"/>
                <a:ea typeface="Times New Roman" panose="02020603050405020304" pitchFamily="18" charset="0"/>
                <a:cs typeface="Times New Roman" panose="02020603050405020304" pitchFamily="18" charset="0"/>
              </a:rPr>
              <a:t>Once that the project team has obtained a useful data source, the next step will be analyzing the data and integrate all the useful information to calculate new relevant variables for the project.</a:t>
            </a: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1200"/>
              </a:spcAft>
            </a:pPr>
            <a:r>
              <a:rPr lang="en-US" dirty="0">
                <a:solidFill>
                  <a:schemeClr val="tx2"/>
                </a:solidFill>
                <a:effectLst/>
                <a:latin typeface="Segoe UI" panose="020B0502040204020203" pitchFamily="34" charset="0"/>
                <a:ea typeface="Times New Roman" panose="02020603050405020304" pitchFamily="18" charset="0"/>
                <a:cs typeface="Times New Roman" panose="02020603050405020304" pitchFamily="18" charset="0"/>
              </a:rPr>
              <a:t>The dataset was pushed into SQL from S3 storage in AWS, so the team inspected datatypes in google </a:t>
            </a:r>
            <a:r>
              <a:rPr lang="en-US" dirty="0" err="1">
                <a:solidFill>
                  <a:schemeClr val="tx2"/>
                </a:solidFill>
                <a:effectLst/>
                <a:latin typeface="Segoe UI" panose="020B0502040204020203" pitchFamily="34" charset="0"/>
                <a:ea typeface="Times New Roman" panose="02020603050405020304" pitchFamily="18" charset="0"/>
                <a:cs typeface="Times New Roman" panose="02020603050405020304" pitchFamily="18" charset="0"/>
              </a:rPr>
              <a:t>colab</a:t>
            </a:r>
            <a:r>
              <a:rPr lang="en-US" dirty="0">
                <a:solidFill>
                  <a:schemeClr val="tx2"/>
                </a:solidFill>
                <a:effectLst/>
                <a:latin typeface="Segoe UI" panose="020B0502040204020203" pitchFamily="34" charset="0"/>
                <a:ea typeface="Times New Roman" panose="02020603050405020304" pitchFamily="18" charset="0"/>
                <a:cs typeface="Times New Roman" panose="02020603050405020304" pitchFamily="18" charset="0"/>
              </a:rPr>
              <a:t>, looked for null data or any other anomaly on the datasets that would need to be cleaned.</a:t>
            </a: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1200"/>
              </a:spcAft>
            </a:pPr>
            <a:r>
              <a:rPr lang="en-US" dirty="0">
                <a:solidFill>
                  <a:schemeClr val="tx2"/>
                </a:solidFill>
                <a:effectLst/>
                <a:latin typeface="Segoe UI" panose="020B0502040204020203" pitchFamily="34" charset="0"/>
                <a:ea typeface="Times New Roman" panose="02020603050405020304" pitchFamily="18" charset="0"/>
                <a:cs typeface="Times New Roman" panose="02020603050405020304" pitchFamily="18" charset="0"/>
              </a:rPr>
              <a:t>Once cleaned, the dat</a:t>
            </a:r>
            <a:r>
              <a:rPr lang="en-US" dirty="0">
                <a:solidFill>
                  <a:schemeClr val="tx2"/>
                </a:solidFill>
                <a:latin typeface="Segoe UI" panose="020B0502040204020203" pitchFamily="34" charset="0"/>
                <a:ea typeface="Times New Roman" panose="02020603050405020304" pitchFamily="18" charset="0"/>
                <a:cs typeface="Times New Roman" panose="02020603050405020304" pitchFamily="18" charset="0"/>
              </a:rPr>
              <a:t>a was written to the AWS RDS database with the help of </a:t>
            </a:r>
            <a:r>
              <a:rPr lang="en-US" dirty="0" err="1">
                <a:solidFill>
                  <a:schemeClr val="tx2"/>
                </a:solidFill>
                <a:latin typeface="Segoe UI" panose="020B0502040204020203" pitchFamily="34" charset="0"/>
                <a:ea typeface="Times New Roman" panose="02020603050405020304" pitchFamily="18" charset="0"/>
                <a:cs typeface="Times New Roman" panose="02020603050405020304" pitchFamily="18" charset="0"/>
              </a:rPr>
              <a:t>postgres</a:t>
            </a:r>
            <a:r>
              <a:rPr lang="en-US" dirty="0">
                <a:solidFill>
                  <a:schemeClr val="tx2"/>
                </a:solidFill>
                <a:latin typeface="Segoe UI" panose="020B0502040204020203" pitchFamily="34" charset="0"/>
                <a:ea typeface="Times New Roman" panose="02020603050405020304" pitchFamily="18" charset="0"/>
                <a:cs typeface="Times New Roman" panose="02020603050405020304" pitchFamily="18" charset="0"/>
              </a:rPr>
              <a:t>, the schema was previously created with PG Admin4.</a:t>
            </a:r>
            <a:r>
              <a:rPr lang="en-US" dirty="0">
                <a:solidFill>
                  <a:schemeClr val="tx2"/>
                </a:solidFill>
                <a:effectLst/>
                <a:latin typeface="Segoe UI" panose="020B0502040204020203" pitchFamily="34" charset="0"/>
                <a:ea typeface="Times New Roman" panose="02020603050405020304" pitchFamily="18" charset="0"/>
                <a:cs typeface="Times New Roman" panose="02020603050405020304" pitchFamily="18" charset="0"/>
              </a:rPr>
              <a:t> </a:t>
            </a:r>
          </a:p>
          <a:p>
            <a:pPr marL="0" marR="0">
              <a:spcBef>
                <a:spcPts val="0"/>
              </a:spcBef>
              <a:spcAft>
                <a:spcPts val="1200"/>
              </a:spcAft>
            </a:pPr>
            <a:r>
              <a:rPr lang="en-US" dirty="0">
                <a:solidFill>
                  <a:schemeClr val="tx2"/>
                </a:solidFill>
                <a:effectLst/>
                <a:latin typeface="Segoe UI" panose="020B0502040204020203" pitchFamily="34" charset="0"/>
                <a:ea typeface="Times New Roman" panose="02020603050405020304" pitchFamily="18" charset="0"/>
                <a:cs typeface="Times New Roman" panose="02020603050405020304" pitchFamily="18" charset="0"/>
              </a:rPr>
              <a:t>The datatypes for the relevant inputs are the following:</a:t>
            </a:r>
            <a:endParaRPr lang="en-US"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chemeClr val="tx2"/>
              </a:solidFill>
            </a:endParaRPr>
          </a:p>
        </p:txBody>
      </p:sp>
      <p:pic>
        <p:nvPicPr>
          <p:cNvPr id="4" name="Picture 3" descr="Table&#10;&#10;Description automatically generated">
            <a:extLst>
              <a:ext uri="{FF2B5EF4-FFF2-40B4-BE49-F238E27FC236}">
                <a16:creationId xmlns:a16="http://schemas.microsoft.com/office/drawing/2014/main" id="{36174C89-99D7-4D65-BFA5-A5C784430829}"/>
              </a:ext>
            </a:extLst>
          </p:cNvPr>
          <p:cNvPicPr>
            <a:picLocks noChangeAspect="1"/>
          </p:cNvPicPr>
          <p:nvPr/>
        </p:nvPicPr>
        <p:blipFill rotWithShape="1">
          <a:blip r:embed="rId2"/>
          <a:srcRect r="2088" b="3"/>
          <a:stretch/>
        </p:blipFill>
        <p:spPr>
          <a:xfrm>
            <a:off x="7676113" y="702156"/>
            <a:ext cx="3676687" cy="5398461"/>
          </a:xfrm>
          <a:prstGeom prst="rect">
            <a:avLst/>
          </a:prstGeom>
        </p:spPr>
      </p:pic>
    </p:spTree>
    <p:extLst>
      <p:ext uri="{BB962C8B-B14F-4D97-AF65-F5344CB8AC3E}">
        <p14:creationId xmlns:p14="http://schemas.microsoft.com/office/powerpoint/2010/main" val="2258284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694B-2BBC-4F40-9B34-B165E61AC9E9}"/>
              </a:ext>
            </a:extLst>
          </p:cNvPr>
          <p:cNvSpPr>
            <a:spLocks noGrp="1"/>
          </p:cNvSpPr>
          <p:nvPr>
            <p:ph type="title"/>
          </p:nvPr>
        </p:nvSpPr>
        <p:spPr/>
        <p:txBody>
          <a:bodyPr/>
          <a:lstStyle/>
          <a:p>
            <a:r>
              <a:rPr lang="en-US" dirty="0"/>
              <a:t>Database integration</a:t>
            </a:r>
          </a:p>
        </p:txBody>
      </p:sp>
      <p:sp>
        <p:nvSpPr>
          <p:cNvPr id="3" name="Content Placeholder 2">
            <a:extLst>
              <a:ext uri="{FF2B5EF4-FFF2-40B4-BE49-F238E27FC236}">
                <a16:creationId xmlns:a16="http://schemas.microsoft.com/office/drawing/2014/main" id="{7EBC00A9-F600-4D0B-A8E0-BEEC93C286E5}"/>
              </a:ext>
            </a:extLst>
          </p:cNvPr>
          <p:cNvSpPr>
            <a:spLocks noGrp="1"/>
          </p:cNvSpPr>
          <p:nvPr>
            <p:ph idx="1"/>
          </p:nvPr>
        </p:nvSpPr>
        <p:spPr/>
        <p:txBody>
          <a:bodyPr>
            <a:normAutofit/>
          </a:bodyPr>
          <a:lstStyle/>
          <a:p>
            <a:pPr marL="0" marR="0">
              <a:lnSpc>
                <a:spcPct val="107000"/>
              </a:lnSpc>
              <a:spcBef>
                <a:spcPts val="0"/>
              </a:spcBef>
              <a:spcAft>
                <a:spcPts val="1200"/>
              </a:spcAf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To start the database integration, we followed the following steps: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1200"/>
              </a:spcAft>
              <a:buSzPts val="1000"/>
              <a:buFont typeface="Symbol" panose="05050102010706020507" pitchFamily="18" charset="2"/>
              <a:buChar char=""/>
              <a:tabLst>
                <a:tab pos="457200" algn="l"/>
              </a:tabLs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Create an S3 bucket in AWS repository and save the CSV files (15) that will be used in the project.</a:t>
            </a:r>
          </a:p>
          <a:p>
            <a:pPr marL="342900" marR="0" lvl="0" indent="-342900">
              <a:lnSpc>
                <a:spcPct val="107000"/>
              </a:lnSpc>
              <a:spcBef>
                <a:spcPts val="0"/>
              </a:spcBef>
              <a:spcAft>
                <a:spcPts val="1200"/>
              </a:spcAft>
              <a:buSzPts val="1000"/>
              <a:buFont typeface="Symbol" panose="05050102010706020507" pitchFamily="18" charset="2"/>
              <a:buChar char=""/>
              <a:tabLst>
                <a:tab pos="457200" algn="l"/>
              </a:tabLs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Read the CSV files with </a:t>
            </a:r>
            <a:r>
              <a:rPr lang="en-US" sz="1800" dirty="0" err="1">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PySpark</a:t>
            </a: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 in google </a:t>
            </a:r>
            <a:r>
              <a:rPr lang="en-US" sz="1800" dirty="0" err="1">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colab</a:t>
            </a: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 and clean datatypes for all the dataframes.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1200"/>
              </a:spcAft>
              <a:buSzPts val="1000"/>
              <a:buFont typeface="Symbol" panose="05050102010706020507" pitchFamily="18" charset="2"/>
              <a:buChar char=""/>
              <a:tabLst>
                <a:tab pos="457200" algn="l"/>
              </a:tabLs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Create a RDS instance in AWS to store the database</a:t>
            </a:r>
          </a:p>
          <a:p>
            <a:pPr marL="342900" marR="0" lvl="0" indent="-342900">
              <a:lnSpc>
                <a:spcPct val="107000"/>
              </a:lnSpc>
              <a:spcBef>
                <a:spcPts val="0"/>
              </a:spcBef>
              <a:spcAft>
                <a:spcPts val="1200"/>
              </a:spcAft>
              <a:buSzPts val="1000"/>
              <a:buFont typeface="Symbol" panose="05050102010706020507" pitchFamily="18" charset="2"/>
              <a:buChar char=""/>
              <a:tabLst>
                <a:tab pos="457200" algn="l"/>
              </a:tabLs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Use PG Admin 4 to create the schema of the database in AWS RDS</a:t>
            </a:r>
          </a:p>
          <a:p>
            <a:pPr marL="342900" marR="0" lvl="0" indent="-342900">
              <a:lnSpc>
                <a:spcPct val="107000"/>
              </a:lnSpc>
              <a:spcBef>
                <a:spcPts val="0"/>
              </a:spcBef>
              <a:spcAft>
                <a:spcPts val="1200"/>
              </a:spcAft>
              <a:buSzPts val="1000"/>
              <a:buFont typeface="Symbol" panose="05050102010706020507" pitchFamily="18" charset="2"/>
              <a:buChar char=""/>
              <a:tabLst>
                <a:tab pos="457200" algn="l"/>
              </a:tabLs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Use </a:t>
            </a:r>
            <a:r>
              <a:rPr lang="en-US" sz="1800" dirty="0" err="1">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Pyspark</a:t>
            </a: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 and </a:t>
            </a:r>
            <a:r>
              <a:rPr lang="en-US" sz="1800" dirty="0" err="1">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Postgress</a:t>
            </a: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 to write the dataframes into the database’s tables previously created.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1200"/>
              </a:spcAft>
              <a:buSzPts val="1000"/>
              <a:buFont typeface="Symbol" panose="05050102010706020507" pitchFamily="18" charset="2"/>
              <a:buChar char=""/>
              <a:tabLst>
                <a:tab pos="457200" algn="l"/>
              </a:tabLs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Use SQL </a:t>
            </a: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in PG Admin to filter and then m</a:t>
            </a: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erge results and status tables to create a main table that will be used to start the complete analysis.</a:t>
            </a:r>
            <a:endParaRPr lang="en-US" dirty="0"/>
          </a:p>
        </p:txBody>
      </p:sp>
    </p:spTree>
    <p:extLst>
      <p:ext uri="{BB962C8B-B14F-4D97-AF65-F5344CB8AC3E}">
        <p14:creationId xmlns:p14="http://schemas.microsoft.com/office/powerpoint/2010/main" val="2422537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7F128C-37EE-42BA-8D06-A412DC9EEAEA}"/>
              </a:ext>
            </a:extLst>
          </p:cNvPr>
          <p:cNvSpPr>
            <a:spLocks noGrp="1"/>
          </p:cNvSpPr>
          <p:nvPr>
            <p:ph type="title"/>
          </p:nvPr>
        </p:nvSpPr>
        <p:spPr>
          <a:xfrm>
            <a:off x="581192" y="800930"/>
            <a:ext cx="3568661" cy="2256390"/>
          </a:xfrm>
        </p:spPr>
        <p:txBody>
          <a:bodyPr anchor="ctr">
            <a:normAutofit/>
          </a:bodyPr>
          <a:lstStyle/>
          <a:p>
            <a:r>
              <a:rPr lang="en-US" dirty="0"/>
              <a:t>Database integration</a:t>
            </a:r>
          </a:p>
        </p:txBody>
      </p:sp>
      <p:sp>
        <p:nvSpPr>
          <p:cNvPr id="12" name="Rectangle 11">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E691249-AD11-4B26-8D86-C6BDF1E975BE}"/>
              </a:ext>
            </a:extLst>
          </p:cNvPr>
          <p:cNvSpPr>
            <a:spLocks noGrp="1"/>
          </p:cNvSpPr>
          <p:nvPr>
            <p:ph idx="1"/>
          </p:nvPr>
        </p:nvSpPr>
        <p:spPr>
          <a:xfrm>
            <a:off x="4561870" y="800930"/>
            <a:ext cx="7183597" cy="2256390"/>
          </a:xfrm>
        </p:spPr>
        <p:txBody>
          <a:bodyPr>
            <a:normAutofit/>
          </a:bodyPr>
          <a:lstStyle/>
          <a:p>
            <a:pPr>
              <a:buClr>
                <a:srgbClr val="FFA515"/>
              </a:buClr>
            </a:pPr>
            <a:r>
              <a:rPr lang="en-US" dirty="0">
                <a:effectLst/>
                <a:latin typeface="Segoe UI" panose="020B0502040204020203" pitchFamily="34" charset="0"/>
                <a:ea typeface="Times New Roman" panose="02020603050405020304" pitchFamily="18" charset="0"/>
                <a:cs typeface="Times New Roman" panose="02020603050405020304" pitchFamily="18" charset="0"/>
              </a:rPr>
              <a:t>This is the visual schema and the relationships all table have: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Clr>
                <a:srgbClr val="FFA515"/>
              </a:buClr>
              <a:buNone/>
            </a:pPr>
            <a:endParaRPr lang="en-US" dirty="0"/>
          </a:p>
        </p:txBody>
      </p:sp>
      <p:pic>
        <p:nvPicPr>
          <p:cNvPr id="4" name="Picture 3">
            <a:extLst>
              <a:ext uri="{FF2B5EF4-FFF2-40B4-BE49-F238E27FC236}">
                <a16:creationId xmlns:a16="http://schemas.microsoft.com/office/drawing/2014/main" id="{135196F4-AA66-4B3A-AF41-4FF31F6FC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226224" y="3261798"/>
            <a:ext cx="3928173" cy="3046926"/>
          </a:xfrm>
          <a:prstGeom prst="rect">
            <a:avLst/>
          </a:prstGeom>
          <a:noFill/>
        </p:spPr>
      </p:pic>
      <p:pic>
        <p:nvPicPr>
          <p:cNvPr id="5" name="Picture 4">
            <a:extLst>
              <a:ext uri="{FF2B5EF4-FFF2-40B4-BE49-F238E27FC236}">
                <a16:creationId xmlns:a16="http://schemas.microsoft.com/office/drawing/2014/main" id="{40C48FDC-BEB4-4BC1-9BE7-0E6A512C1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617476" y="3261798"/>
            <a:ext cx="4763408" cy="3012855"/>
          </a:xfrm>
          <a:prstGeom prst="rect">
            <a:avLst/>
          </a:prstGeom>
          <a:noFill/>
        </p:spPr>
      </p:pic>
    </p:spTree>
    <p:extLst>
      <p:ext uri="{BB962C8B-B14F-4D97-AF65-F5344CB8AC3E}">
        <p14:creationId xmlns:p14="http://schemas.microsoft.com/office/powerpoint/2010/main" val="2777537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E2A1-7F1F-493A-8031-D490D1AC77E4}"/>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n-US" sz="5400" dirty="0">
                <a:solidFill>
                  <a:schemeClr val="tx2"/>
                </a:solidFill>
              </a:rPr>
              <a:t>Description of the analysis phase of</a:t>
            </a:r>
            <a:br>
              <a:rPr lang="en-US" sz="5400" dirty="0">
                <a:solidFill>
                  <a:schemeClr val="tx2"/>
                </a:solidFill>
              </a:rPr>
            </a:br>
            <a:r>
              <a:rPr lang="en-US" sz="5400" dirty="0">
                <a:solidFill>
                  <a:schemeClr val="tx2"/>
                </a:solidFill>
              </a:rPr>
              <a:t>the project</a:t>
            </a:r>
            <a:br>
              <a:rPr lang="en-US" sz="5400" dirty="0">
                <a:solidFill>
                  <a:schemeClr val="tx2"/>
                </a:solidFill>
              </a:rPr>
            </a:br>
            <a:r>
              <a:rPr lang="en-US" sz="4000" dirty="0">
                <a:solidFill>
                  <a:schemeClr val="tx2"/>
                </a:solidFill>
              </a:rPr>
              <a:t>(Machine </a:t>
            </a:r>
            <a:r>
              <a:rPr lang="en-US" sz="4000" b="0" kern="1200" cap="all" dirty="0">
                <a:solidFill>
                  <a:schemeClr val="tx2"/>
                </a:solidFill>
                <a:latin typeface="+mj-lt"/>
                <a:ea typeface="+mj-ea"/>
                <a:cs typeface="+mj-cs"/>
              </a:rPr>
              <a:t>learning models)</a:t>
            </a:r>
            <a:endParaRPr lang="en-US" sz="5400" b="0" kern="1200" cap="all" dirty="0">
              <a:solidFill>
                <a:schemeClr val="tx2"/>
              </a:solidFill>
              <a:latin typeface="+mj-lt"/>
              <a:ea typeface="+mj-ea"/>
              <a:cs typeface="+mj-cs"/>
            </a:endParaRPr>
          </a:p>
        </p:txBody>
      </p:sp>
    </p:spTree>
    <p:extLst>
      <p:ext uri="{BB962C8B-B14F-4D97-AF65-F5344CB8AC3E}">
        <p14:creationId xmlns:p14="http://schemas.microsoft.com/office/powerpoint/2010/main" val="3036460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4779-9DD0-482D-9E7D-CCA0E689E0CF}"/>
              </a:ext>
            </a:extLst>
          </p:cNvPr>
          <p:cNvSpPr>
            <a:spLocks noGrp="1"/>
          </p:cNvSpPr>
          <p:nvPr>
            <p:ph type="title"/>
          </p:nvPr>
        </p:nvSpPr>
        <p:spPr>
          <a:xfrm>
            <a:off x="581192" y="296615"/>
            <a:ext cx="11029616" cy="1188720"/>
          </a:xfrm>
        </p:spPr>
        <p:txBody>
          <a:bodyPr/>
          <a:lstStyle/>
          <a:p>
            <a:r>
              <a:rPr lang="en-US" dirty="0"/>
              <a:t>Machine learning models</a:t>
            </a:r>
          </a:p>
        </p:txBody>
      </p:sp>
      <p:sp>
        <p:nvSpPr>
          <p:cNvPr id="3" name="Content Placeholder 2">
            <a:extLst>
              <a:ext uri="{FF2B5EF4-FFF2-40B4-BE49-F238E27FC236}">
                <a16:creationId xmlns:a16="http://schemas.microsoft.com/office/drawing/2014/main" id="{F4961A03-6F34-46F8-AEE0-CBDE7B655ED2}"/>
              </a:ext>
            </a:extLst>
          </p:cNvPr>
          <p:cNvSpPr>
            <a:spLocks noGrp="1"/>
          </p:cNvSpPr>
          <p:nvPr>
            <p:ph idx="1"/>
          </p:nvPr>
        </p:nvSpPr>
        <p:spPr>
          <a:xfrm>
            <a:off x="581192" y="2836550"/>
            <a:ext cx="6104833" cy="3634486"/>
          </a:xfrm>
        </p:spPr>
        <p:txBody>
          <a:bodyPr/>
          <a:lstStyle/>
          <a:p>
            <a:pPr marL="0" marR="0" indent="0" algn="just">
              <a:lnSpc>
                <a:spcPct val="107000"/>
              </a:lnSpc>
              <a:spcBef>
                <a:spcPts val="1800"/>
              </a:spcBef>
              <a:spcAft>
                <a:spcPts val="1200"/>
              </a:spcAft>
              <a:buNone/>
            </a:pPr>
            <a:r>
              <a:rPr lang="en-US" sz="1800" b="1"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Logistic regressions</a:t>
            </a:r>
          </a:p>
          <a:p>
            <a:pPr marL="0" marR="0" indent="0" algn="just">
              <a:lnSpc>
                <a:spcPct val="107000"/>
              </a:lnSpc>
              <a:spcBef>
                <a:spcPts val="1800"/>
              </a:spcBef>
              <a:spcAft>
                <a:spcPts val="1200"/>
              </a:spcAft>
              <a:buNone/>
            </a:pP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Logistic regression predicts binary outcomes and evaluates the probability of an occurrence. The model would take features into account and decide whether a driver can or not win meaning that there are only two possible outcomes.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dirty="0"/>
          </a:p>
        </p:txBody>
      </p:sp>
      <p:sp>
        <p:nvSpPr>
          <p:cNvPr id="4" name="Content Placeholder 2">
            <a:extLst>
              <a:ext uri="{FF2B5EF4-FFF2-40B4-BE49-F238E27FC236}">
                <a16:creationId xmlns:a16="http://schemas.microsoft.com/office/drawing/2014/main" id="{543B4BA2-04F3-483F-A128-21DC50406AE0}"/>
              </a:ext>
            </a:extLst>
          </p:cNvPr>
          <p:cNvSpPr txBox="1">
            <a:spLocks/>
          </p:cNvSpPr>
          <p:nvPr/>
        </p:nvSpPr>
        <p:spPr>
          <a:xfrm>
            <a:off x="581192" y="1908372"/>
            <a:ext cx="11029615" cy="1705354"/>
          </a:xfrm>
          <a:prstGeom prst="rect">
            <a:avLst/>
          </a:prstGeom>
        </p:spPr>
        <p:txBody>
          <a:bodyPr vert="horz" lIns="91440" tIns="45720" rIns="91440" bIns="45720" rtlCol="0" anchor="ctr">
            <a:normAutofit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07000"/>
              </a:lnSpc>
              <a:spcBef>
                <a:spcPts val="0"/>
              </a:spcBef>
              <a:spcAft>
                <a:spcPts val="1200"/>
              </a:spcAft>
              <a:buFont typeface="Wingdings 2" panose="05020102010507070707" pitchFamily="18" charset="2"/>
              <a:buNone/>
            </a:pP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Supervised machine learning model type could deal with the research question, as the database have a </a:t>
            </a:r>
            <a:r>
              <a:rPr lang="en-US" sz="1800" dirty="0" err="1">
                <a:solidFill>
                  <a:srgbClr val="24292F"/>
                </a:solidFill>
                <a:latin typeface="Segoe UI" panose="020B0502040204020203" pitchFamily="34" charset="0"/>
                <a:ea typeface="Times New Roman" panose="02020603050405020304" pitchFamily="18" charset="0"/>
                <a:cs typeface="Times New Roman" panose="02020603050405020304" pitchFamily="18" charset="0"/>
              </a:rPr>
              <a:t>columnn</a:t>
            </a: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 with the final position for every race. Machine learning models helps to predict, based on data from previous patients who driver could win based on some </a:t>
            </a:r>
            <a:r>
              <a:rPr lang="en-US" sz="1800" dirty="0" err="1">
                <a:solidFill>
                  <a:srgbClr val="24292F"/>
                </a:solidFill>
                <a:latin typeface="Segoe UI" panose="020B0502040204020203" pitchFamily="34" charset="0"/>
                <a:ea typeface="Times New Roman" panose="02020603050405020304" pitchFamily="18" charset="0"/>
                <a:cs typeface="Times New Roman" panose="02020603050405020304" pitchFamily="18" charset="0"/>
              </a:rPr>
              <a:t>features.For</a:t>
            </a: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 the exercise, 4 different types of model were run, logistic regressions, Support Vector Machines, Random Forest Classifier and Gradient Boosting Classifier.</a:t>
            </a:r>
          </a:p>
          <a:p>
            <a:pPr marL="0" algn="just">
              <a:lnSpc>
                <a:spcPct val="107000"/>
              </a:lnSpc>
              <a:spcBef>
                <a:spcPts val="0"/>
              </a:spcBef>
              <a:spcAft>
                <a:spcPts val="1200"/>
              </a:spcAft>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n-US" dirty="0"/>
          </a:p>
        </p:txBody>
      </p:sp>
      <p:pic>
        <p:nvPicPr>
          <p:cNvPr id="5" name="Imagen 4" descr="Tabla&#10;&#10;Descripción generada automáticamente">
            <a:extLst>
              <a:ext uri="{FF2B5EF4-FFF2-40B4-BE49-F238E27FC236}">
                <a16:creationId xmlns:a16="http://schemas.microsoft.com/office/drawing/2014/main" id="{546D1C07-5471-44AF-8445-DBCD302F5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8733" y="3764728"/>
            <a:ext cx="4191585" cy="1609950"/>
          </a:xfrm>
          <a:prstGeom prst="rect">
            <a:avLst/>
          </a:prstGeom>
        </p:spPr>
      </p:pic>
    </p:spTree>
    <p:extLst>
      <p:ext uri="{BB962C8B-B14F-4D97-AF65-F5344CB8AC3E}">
        <p14:creationId xmlns:p14="http://schemas.microsoft.com/office/powerpoint/2010/main" val="284103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4779-9DD0-482D-9E7D-CCA0E689E0CF}"/>
              </a:ext>
            </a:extLst>
          </p:cNvPr>
          <p:cNvSpPr>
            <a:spLocks noGrp="1"/>
          </p:cNvSpPr>
          <p:nvPr>
            <p:ph type="title"/>
          </p:nvPr>
        </p:nvSpPr>
        <p:spPr>
          <a:xfrm>
            <a:off x="581192" y="296615"/>
            <a:ext cx="11029616" cy="1188720"/>
          </a:xfrm>
        </p:spPr>
        <p:txBody>
          <a:bodyPr/>
          <a:lstStyle/>
          <a:p>
            <a:r>
              <a:rPr lang="en-US" dirty="0"/>
              <a:t>Machine learning models</a:t>
            </a:r>
          </a:p>
        </p:txBody>
      </p:sp>
      <p:sp>
        <p:nvSpPr>
          <p:cNvPr id="3" name="Content Placeholder 2">
            <a:extLst>
              <a:ext uri="{FF2B5EF4-FFF2-40B4-BE49-F238E27FC236}">
                <a16:creationId xmlns:a16="http://schemas.microsoft.com/office/drawing/2014/main" id="{F4961A03-6F34-46F8-AEE0-CBDE7B655ED2}"/>
              </a:ext>
            </a:extLst>
          </p:cNvPr>
          <p:cNvSpPr>
            <a:spLocks noGrp="1"/>
          </p:cNvSpPr>
          <p:nvPr>
            <p:ph idx="1"/>
          </p:nvPr>
        </p:nvSpPr>
        <p:spPr>
          <a:xfrm>
            <a:off x="581192" y="3331500"/>
            <a:ext cx="6104833" cy="3634486"/>
          </a:xfrm>
        </p:spPr>
        <p:txBody>
          <a:bodyPr/>
          <a:lstStyle/>
          <a:p>
            <a:pPr marL="0" marR="0" indent="0" algn="just">
              <a:lnSpc>
                <a:spcPct val="107000"/>
              </a:lnSpc>
              <a:spcBef>
                <a:spcPts val="1800"/>
              </a:spcBef>
              <a:spcAft>
                <a:spcPts val="1200"/>
              </a:spcAft>
              <a:buNone/>
            </a:pPr>
            <a:r>
              <a:rPr lang="en-US" sz="1800" b="1"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Random Forest Classifier</a:t>
            </a:r>
          </a:p>
          <a:p>
            <a:pPr marL="0" marR="0" indent="0" algn="just">
              <a:lnSpc>
                <a:spcPct val="107000"/>
              </a:lnSpc>
              <a:spcBef>
                <a:spcPts val="1800"/>
              </a:spcBef>
              <a:spcAft>
                <a:spcPts val="1200"/>
              </a:spcAft>
              <a:buNone/>
            </a:pP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Applying a Random forest algorithm, we can rank the importance of input variables in order to remove some variables that could be affecting the model.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755DB75E-5F2E-4DD7-A8BD-BD499CB9D236}"/>
              </a:ext>
            </a:extLst>
          </p:cNvPr>
          <p:cNvSpPr txBox="1">
            <a:spLocks/>
          </p:cNvSpPr>
          <p:nvPr/>
        </p:nvSpPr>
        <p:spPr>
          <a:xfrm>
            <a:off x="581192" y="983254"/>
            <a:ext cx="6247446" cy="3634486"/>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07000"/>
              </a:lnSpc>
              <a:spcBef>
                <a:spcPts val="1800"/>
              </a:spcBef>
              <a:spcAft>
                <a:spcPts val="1200"/>
              </a:spcAft>
              <a:buFont typeface="Wingdings 2" panose="05020102010507070707" pitchFamily="18" charset="2"/>
              <a:buNone/>
            </a:pPr>
            <a:r>
              <a:rPr lang="en-US" sz="1800" b="1"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Support Vector Machines</a:t>
            </a:r>
          </a:p>
          <a:p>
            <a:pPr marL="0" indent="0" algn="just">
              <a:lnSpc>
                <a:spcPct val="107000"/>
              </a:lnSpc>
              <a:spcBef>
                <a:spcPts val="1800"/>
              </a:spcBef>
              <a:spcAft>
                <a:spcPts val="1200"/>
              </a:spcAft>
              <a:buFont typeface="Wingdings 2" panose="05020102010507070707" pitchFamily="18" charset="2"/>
              <a:buNone/>
            </a:pP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Like logistic regression, Support vector machine (SVM) is another supervised learning model that can be uses to classify if a sample is categorized into one of two possibilities (win or lose).</a:t>
            </a:r>
            <a:endParaRPr lang="en-US" dirty="0"/>
          </a:p>
        </p:txBody>
      </p:sp>
      <p:pic>
        <p:nvPicPr>
          <p:cNvPr id="6" name="Imagen 5" descr="Tabla&#10;&#10;Descripción generada automáticamente">
            <a:extLst>
              <a:ext uri="{FF2B5EF4-FFF2-40B4-BE49-F238E27FC236}">
                <a16:creationId xmlns:a16="http://schemas.microsoft.com/office/drawing/2014/main" id="{985615B8-344D-4466-A1BE-51BF19D73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422" y="2189404"/>
            <a:ext cx="4477375" cy="1724266"/>
          </a:xfrm>
          <a:prstGeom prst="rect">
            <a:avLst/>
          </a:prstGeom>
        </p:spPr>
      </p:pic>
      <p:pic>
        <p:nvPicPr>
          <p:cNvPr id="7" name="Imagen 6">
            <a:extLst>
              <a:ext uri="{FF2B5EF4-FFF2-40B4-BE49-F238E27FC236}">
                <a16:creationId xmlns:a16="http://schemas.microsoft.com/office/drawing/2014/main" id="{AEC31CD0-45C5-4ECA-8B1F-16F555ABC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5106" y="4480510"/>
            <a:ext cx="4344006" cy="1667108"/>
          </a:xfrm>
          <a:prstGeom prst="rect">
            <a:avLst/>
          </a:prstGeom>
        </p:spPr>
      </p:pic>
    </p:spTree>
    <p:extLst>
      <p:ext uri="{BB962C8B-B14F-4D97-AF65-F5344CB8AC3E}">
        <p14:creationId xmlns:p14="http://schemas.microsoft.com/office/powerpoint/2010/main" val="3825369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2B4922-7602-46A0-9EEB-1F737C65F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27E8F0-1AE7-439E-9E34-838C2D75C2CF}"/>
              </a:ext>
            </a:extLst>
          </p:cNvPr>
          <p:cNvSpPr>
            <a:spLocks noGrp="1"/>
          </p:cNvSpPr>
          <p:nvPr>
            <p:ph type="title"/>
          </p:nvPr>
        </p:nvSpPr>
        <p:spPr>
          <a:xfrm>
            <a:off x="581192" y="702156"/>
            <a:ext cx="11029616" cy="1188720"/>
          </a:xfrm>
        </p:spPr>
        <p:txBody>
          <a:bodyPr>
            <a:normAutofit/>
          </a:bodyPr>
          <a:lstStyle/>
          <a:p>
            <a:r>
              <a:rPr lang="en-US" dirty="0"/>
              <a:t>Formula 1 – selected topic</a:t>
            </a:r>
          </a:p>
        </p:txBody>
      </p:sp>
      <p:sp>
        <p:nvSpPr>
          <p:cNvPr id="12" name="Rectangle 11">
            <a:extLst>
              <a:ext uri="{FF2B5EF4-FFF2-40B4-BE49-F238E27FC236}">
                <a16:creationId xmlns:a16="http://schemas.microsoft.com/office/drawing/2014/main" id="{970450C2-785F-4B9A-ADCF-A3081A1CF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6616FE08-2FA4-454F-8805-C2B340EE8C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D6FD8DB-BEB0-487A-910E-E4D3E89D7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7F0B04F-9887-478F-B1F0-5B28D467D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3ADFE2C-29D7-4B5B-BE05-BFC327DC4FBC}"/>
              </a:ext>
            </a:extLst>
          </p:cNvPr>
          <p:cNvPicPr>
            <a:picLocks noChangeAspect="1"/>
          </p:cNvPicPr>
          <p:nvPr/>
        </p:nvPicPr>
        <p:blipFill rotWithShape="1">
          <a:blip r:embed="rId2"/>
          <a:srcRect l="2938" r="8465" b="2"/>
          <a:stretch/>
        </p:blipFill>
        <p:spPr>
          <a:xfrm>
            <a:off x="776650" y="2702766"/>
            <a:ext cx="3061163" cy="3020838"/>
          </a:xfrm>
          <a:prstGeom prst="rect">
            <a:avLst/>
          </a:prstGeom>
        </p:spPr>
      </p:pic>
      <p:sp>
        <p:nvSpPr>
          <p:cNvPr id="3" name="Content Placeholder 2">
            <a:extLst>
              <a:ext uri="{FF2B5EF4-FFF2-40B4-BE49-F238E27FC236}">
                <a16:creationId xmlns:a16="http://schemas.microsoft.com/office/drawing/2014/main" id="{8114D148-1E40-429C-9B50-D0F4AD44F8C3}"/>
              </a:ext>
            </a:extLst>
          </p:cNvPr>
          <p:cNvSpPr>
            <a:spLocks noGrp="1"/>
          </p:cNvSpPr>
          <p:nvPr>
            <p:ph idx="1"/>
          </p:nvPr>
        </p:nvSpPr>
        <p:spPr>
          <a:xfrm>
            <a:off x="4505326" y="2180496"/>
            <a:ext cx="6755510" cy="4045683"/>
          </a:xfrm>
        </p:spPr>
        <p:txBody>
          <a:bodyPr>
            <a:normAutofit/>
          </a:bodyPr>
          <a:lstStyle/>
          <a:p>
            <a:pPr marL="0" indent="0">
              <a:buNone/>
            </a:pPr>
            <a:r>
              <a:rPr lang="en-US" sz="1600"/>
              <a:t>With every single competition or race performed, hard data from the event is provided just like racing times, number of laps, pit stops, drivers’ final positions, etc. that can help analyze more intangible characteristics, just like skill, teams´ preparation or drivers’ resilience through data analysis.</a:t>
            </a:r>
          </a:p>
          <a:p>
            <a:pPr marL="0" indent="0">
              <a:buNone/>
            </a:pPr>
            <a:r>
              <a:rPr lang="en-US" sz="1600"/>
              <a:t>The data for analysis is available and verifiable, also, the data is diverse (times, stop counts, accidents, mechanical failures, etc.) so is perfect to demonstrate and place in practice the importance of data analysis for understanding sports, businesses, history and almost every topic that can be measured.</a:t>
            </a:r>
          </a:p>
          <a:p>
            <a:pPr marL="0" indent="0">
              <a:buNone/>
            </a:pPr>
            <a:r>
              <a:rPr lang="en-US" sz="1600"/>
              <a:t>In this project, we are interested in identifying and determining the main factors that have an effect in a race and its impact in the outcome.</a:t>
            </a:r>
          </a:p>
          <a:p>
            <a:pPr marL="0" indent="0">
              <a:buNone/>
            </a:pPr>
            <a:r>
              <a:rPr lang="en-US" sz="1600"/>
              <a:t>Formula 1 races have two fundamental elements that constantly interact, the drivers and the cars.</a:t>
            </a:r>
          </a:p>
          <a:p>
            <a:endParaRPr lang="en-US" sz="1600"/>
          </a:p>
        </p:txBody>
      </p:sp>
    </p:spTree>
    <p:extLst>
      <p:ext uri="{BB962C8B-B14F-4D97-AF65-F5344CB8AC3E}">
        <p14:creationId xmlns:p14="http://schemas.microsoft.com/office/powerpoint/2010/main" val="492306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4779-9DD0-482D-9E7D-CCA0E689E0CF}"/>
              </a:ext>
            </a:extLst>
          </p:cNvPr>
          <p:cNvSpPr>
            <a:spLocks noGrp="1"/>
          </p:cNvSpPr>
          <p:nvPr>
            <p:ph type="title"/>
          </p:nvPr>
        </p:nvSpPr>
        <p:spPr>
          <a:xfrm>
            <a:off x="581192" y="296615"/>
            <a:ext cx="11029616" cy="1188720"/>
          </a:xfrm>
        </p:spPr>
        <p:txBody>
          <a:bodyPr/>
          <a:lstStyle/>
          <a:p>
            <a:pPr algn="just"/>
            <a:r>
              <a:rPr lang="en-US" dirty="0"/>
              <a:t>Machine learning models</a:t>
            </a:r>
          </a:p>
        </p:txBody>
      </p:sp>
      <p:sp>
        <p:nvSpPr>
          <p:cNvPr id="3" name="Content Placeholder 2">
            <a:extLst>
              <a:ext uri="{FF2B5EF4-FFF2-40B4-BE49-F238E27FC236}">
                <a16:creationId xmlns:a16="http://schemas.microsoft.com/office/drawing/2014/main" id="{F4961A03-6F34-46F8-AEE0-CBDE7B655ED2}"/>
              </a:ext>
            </a:extLst>
          </p:cNvPr>
          <p:cNvSpPr>
            <a:spLocks noGrp="1"/>
          </p:cNvSpPr>
          <p:nvPr>
            <p:ph idx="1"/>
          </p:nvPr>
        </p:nvSpPr>
        <p:spPr>
          <a:xfrm>
            <a:off x="581192" y="3331500"/>
            <a:ext cx="6104833" cy="3634486"/>
          </a:xfrm>
        </p:spPr>
        <p:txBody>
          <a:bodyPr/>
          <a:lstStyle/>
          <a:p>
            <a:pPr marL="0" marR="0" indent="0" algn="just">
              <a:lnSpc>
                <a:spcPct val="107000"/>
              </a:lnSpc>
              <a:spcBef>
                <a:spcPts val="1800"/>
              </a:spcBef>
              <a:spcAft>
                <a:spcPts val="1200"/>
              </a:spcAft>
              <a:buNone/>
            </a:pPr>
            <a:r>
              <a:rPr lang="en-US" sz="1800" b="1"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Resume</a:t>
            </a:r>
          </a:p>
          <a:p>
            <a:pPr marL="0" marR="0" indent="0" algn="just">
              <a:lnSpc>
                <a:spcPct val="107000"/>
              </a:lnSpc>
              <a:spcBef>
                <a:spcPts val="1800"/>
              </a:spcBef>
              <a:spcAft>
                <a:spcPts val="1200"/>
              </a:spcAft>
              <a:buNone/>
            </a:pP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To compare the performance of all the models, a comparative table was created, it is observed that logistic regression model is the one that presents the highest precision and the highest result in the F1 Score.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755DB75E-5F2E-4DD7-A8BD-BD499CB9D236}"/>
              </a:ext>
            </a:extLst>
          </p:cNvPr>
          <p:cNvSpPr txBox="1">
            <a:spLocks/>
          </p:cNvSpPr>
          <p:nvPr/>
        </p:nvSpPr>
        <p:spPr>
          <a:xfrm>
            <a:off x="581192" y="983254"/>
            <a:ext cx="6247446" cy="3634486"/>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07000"/>
              </a:lnSpc>
              <a:spcBef>
                <a:spcPts val="1800"/>
              </a:spcBef>
              <a:spcAft>
                <a:spcPts val="1200"/>
              </a:spcAft>
              <a:buNone/>
            </a:pPr>
            <a:r>
              <a:rPr lang="en-US" sz="1800" b="1"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Gradient Boosting Classifier</a:t>
            </a:r>
          </a:p>
          <a:p>
            <a:pPr marL="0" indent="0" algn="just">
              <a:lnSpc>
                <a:spcPct val="107000"/>
              </a:lnSpc>
              <a:spcBef>
                <a:spcPts val="1800"/>
              </a:spcBef>
              <a:spcAft>
                <a:spcPts val="1200"/>
              </a:spcAft>
              <a:buNone/>
            </a:pPr>
            <a:r>
              <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rPr>
              <a:t>Gradient boosting is a type of machine learning boosting. It relies on the intuition that the best possible next model, when combined with previous models, minimizes the overall prediction error. The key idea is to set the target outcomes for this next model in order to minimize the error.</a:t>
            </a:r>
            <a:endParaRPr lang="en-US" dirty="0"/>
          </a:p>
        </p:txBody>
      </p:sp>
      <p:pic>
        <p:nvPicPr>
          <p:cNvPr id="6" name="Imagen 5" descr="Tabla&#10;&#10;Descripción generada automáticamente">
            <a:extLst>
              <a:ext uri="{FF2B5EF4-FFF2-40B4-BE49-F238E27FC236}">
                <a16:creationId xmlns:a16="http://schemas.microsoft.com/office/drawing/2014/main" id="{1E09B790-EC4B-4A07-9616-9659C98C8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9915" y="2152086"/>
            <a:ext cx="4401164" cy="1619476"/>
          </a:xfrm>
          <a:prstGeom prst="rect">
            <a:avLst/>
          </a:prstGeom>
        </p:spPr>
      </p:pic>
      <p:pic>
        <p:nvPicPr>
          <p:cNvPr id="7" name="Imagen 6" descr="Tabla&#10;&#10;Descripción generada automáticamente">
            <a:extLst>
              <a:ext uri="{FF2B5EF4-FFF2-40B4-BE49-F238E27FC236}">
                <a16:creationId xmlns:a16="http://schemas.microsoft.com/office/drawing/2014/main" id="{F426F223-171E-49A6-BA2B-33867D65D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2310" y="4129425"/>
            <a:ext cx="4296375" cy="2038635"/>
          </a:xfrm>
          <a:prstGeom prst="rect">
            <a:avLst/>
          </a:prstGeom>
        </p:spPr>
      </p:pic>
    </p:spTree>
    <p:extLst>
      <p:ext uri="{BB962C8B-B14F-4D97-AF65-F5344CB8AC3E}">
        <p14:creationId xmlns:p14="http://schemas.microsoft.com/office/powerpoint/2010/main" val="2333378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E2A1-7F1F-493A-8031-D490D1AC77E4}"/>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n-US" sz="5400" b="0" kern="1200" cap="all" dirty="0">
                <a:solidFill>
                  <a:schemeClr val="tx2"/>
                </a:solidFill>
                <a:latin typeface="+mj-lt"/>
                <a:ea typeface="+mj-ea"/>
                <a:cs typeface="+mj-cs"/>
              </a:rPr>
              <a:t>Visual presentation and dashboards</a:t>
            </a:r>
          </a:p>
        </p:txBody>
      </p:sp>
    </p:spTree>
    <p:extLst>
      <p:ext uri="{BB962C8B-B14F-4D97-AF65-F5344CB8AC3E}">
        <p14:creationId xmlns:p14="http://schemas.microsoft.com/office/powerpoint/2010/main" val="2698032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6315F-9566-46B8-AF9A-F5D4996CA957}"/>
              </a:ext>
            </a:extLst>
          </p:cNvPr>
          <p:cNvSpPr>
            <a:spLocks noGrp="1"/>
          </p:cNvSpPr>
          <p:nvPr>
            <p:ph type="title"/>
          </p:nvPr>
        </p:nvSpPr>
        <p:spPr/>
        <p:txBody>
          <a:bodyPr/>
          <a:lstStyle/>
          <a:p>
            <a:r>
              <a:rPr lang="es-MX" dirty="0" err="1"/>
              <a:t>Tableau</a:t>
            </a:r>
            <a:endParaRPr lang="en-US" dirty="0"/>
          </a:p>
        </p:txBody>
      </p:sp>
      <p:sp>
        <p:nvSpPr>
          <p:cNvPr id="3" name="Content Placeholder 2">
            <a:extLst>
              <a:ext uri="{FF2B5EF4-FFF2-40B4-BE49-F238E27FC236}">
                <a16:creationId xmlns:a16="http://schemas.microsoft.com/office/drawing/2014/main" id="{A94508D3-311D-40C9-9892-831E6255BDF4}"/>
              </a:ext>
            </a:extLst>
          </p:cNvPr>
          <p:cNvSpPr>
            <a:spLocks noGrp="1"/>
          </p:cNvSpPr>
          <p:nvPr>
            <p:ph idx="1"/>
          </p:nvPr>
        </p:nvSpPr>
        <p:spPr>
          <a:xfrm>
            <a:off x="581192" y="2340864"/>
            <a:ext cx="6588729" cy="3634486"/>
          </a:xfrm>
        </p:spPr>
        <p:txBody>
          <a:bodyPr/>
          <a:lstStyle/>
          <a:p>
            <a:r>
              <a:rPr lang="en-US" b="0" i="0" dirty="0">
                <a:solidFill>
                  <a:schemeClr val="tx1"/>
                </a:solidFill>
                <a:effectLst/>
                <a:latin typeface="Benton Sans Book"/>
              </a:rPr>
              <a:t>Tableau is a visual analytics platform transforming the way we use data to solve problems—empowering people and organizations to make the most of their data</a:t>
            </a:r>
          </a:p>
          <a:p>
            <a:r>
              <a:rPr lang="en-US" dirty="0">
                <a:solidFill>
                  <a:schemeClr val="tx1"/>
                </a:solidFill>
                <a:latin typeface="Benton Sans Book"/>
              </a:rPr>
              <a:t>Tableau is acknowledged as one of the leaders in industry to cover BI&amp;A (Business Intelligence and Analytics) just behind Power BI as per Gartner 2021 magic quadrants for BI&amp;A</a:t>
            </a:r>
            <a:endParaRPr lang="en-US" b="0" i="0" dirty="0">
              <a:solidFill>
                <a:schemeClr val="tx1"/>
              </a:solidFill>
              <a:effectLst/>
              <a:latin typeface="Benton Sans Book"/>
            </a:endParaRPr>
          </a:p>
          <a:p>
            <a:endParaRPr lang="en-US" dirty="0"/>
          </a:p>
        </p:txBody>
      </p:sp>
      <p:pic>
        <p:nvPicPr>
          <p:cNvPr id="5" name="Picture 4">
            <a:extLst>
              <a:ext uri="{FF2B5EF4-FFF2-40B4-BE49-F238E27FC236}">
                <a16:creationId xmlns:a16="http://schemas.microsoft.com/office/drawing/2014/main" id="{4C341023-9F77-4091-848C-DEC32FC7810E}"/>
              </a:ext>
            </a:extLst>
          </p:cNvPr>
          <p:cNvPicPr>
            <a:picLocks noChangeAspect="1"/>
          </p:cNvPicPr>
          <p:nvPr/>
        </p:nvPicPr>
        <p:blipFill>
          <a:blip r:embed="rId2"/>
          <a:stretch>
            <a:fillRect/>
          </a:stretch>
        </p:blipFill>
        <p:spPr>
          <a:xfrm>
            <a:off x="8387687" y="1158474"/>
            <a:ext cx="2048161" cy="638264"/>
          </a:xfrm>
          <a:prstGeom prst="rect">
            <a:avLst/>
          </a:prstGeom>
        </p:spPr>
      </p:pic>
      <p:pic>
        <p:nvPicPr>
          <p:cNvPr id="1028" name="Picture 4">
            <a:extLst>
              <a:ext uri="{FF2B5EF4-FFF2-40B4-BE49-F238E27FC236}">
                <a16:creationId xmlns:a16="http://schemas.microsoft.com/office/drawing/2014/main" id="{CD2B9D0C-A3FD-4C54-BBF8-502B6A725C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411" y="1890876"/>
            <a:ext cx="4472711" cy="4967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796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FC00A45-66EB-4B1D-8323-D9EDCCDAF671}"/>
              </a:ext>
            </a:extLst>
          </p:cNvPr>
          <p:cNvSpPr>
            <a:spLocks noGrp="1"/>
          </p:cNvSpPr>
          <p:nvPr>
            <p:ph type="title"/>
          </p:nvPr>
        </p:nvSpPr>
        <p:spPr>
          <a:xfrm>
            <a:off x="609906" y="702155"/>
            <a:ext cx="3568661" cy="1269713"/>
          </a:xfrm>
        </p:spPr>
        <p:txBody>
          <a:bodyPr>
            <a:normAutofit/>
          </a:bodyPr>
          <a:lstStyle/>
          <a:p>
            <a:pPr>
              <a:lnSpc>
                <a:spcPct val="90000"/>
              </a:lnSpc>
            </a:pPr>
            <a:r>
              <a:rPr lang="en-US"/>
              <a:t>Visual presentation and dashboards</a:t>
            </a:r>
          </a:p>
        </p:txBody>
      </p:sp>
      <p:sp>
        <p:nvSpPr>
          <p:cNvPr id="11" name="Rectangle 10">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3501641-A3CD-4097-B168-AB88CE93CB0D}"/>
              </a:ext>
            </a:extLst>
          </p:cNvPr>
          <p:cNvSpPr>
            <a:spLocks noGrp="1"/>
          </p:cNvSpPr>
          <p:nvPr>
            <p:ph idx="1"/>
          </p:nvPr>
        </p:nvSpPr>
        <p:spPr>
          <a:xfrm>
            <a:off x="609906" y="2340864"/>
            <a:ext cx="3568661" cy="3634486"/>
          </a:xfrm>
        </p:spPr>
        <p:txBody>
          <a:bodyPr>
            <a:normAutofit fontScale="92500" lnSpcReduction="10000"/>
          </a:bodyPr>
          <a:lstStyle/>
          <a:p>
            <a:pPr marL="0" marR="0">
              <a:lnSpc>
                <a:spcPct val="100000"/>
              </a:lnSpc>
              <a:spcBef>
                <a:spcPts val="1800"/>
              </a:spcBef>
              <a:spcAft>
                <a:spcPts val="1200"/>
              </a:spcAft>
            </a:pPr>
            <a:r>
              <a:rPr lang="en-US" sz="1400" dirty="0">
                <a:effectLst/>
                <a:latin typeface="Segoe UI" panose="020B0502040204020203" pitchFamily="34" charset="0"/>
                <a:ea typeface="Times New Roman" panose="02020603050405020304" pitchFamily="18" charset="0"/>
                <a:cs typeface="Times New Roman" panose="02020603050405020304" pitchFamily="18" charset="0"/>
              </a:rPr>
              <a:t>The results and graphic representation of the project will be displayed in Tableau.</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0000"/>
              </a:lnSpc>
              <a:spcBef>
                <a:spcPts val="1800"/>
              </a:spcBef>
              <a:spcAft>
                <a:spcPts val="1200"/>
              </a:spcAft>
            </a:pPr>
            <a:r>
              <a:rPr lang="en-US" sz="1400" dirty="0">
                <a:effectLst/>
                <a:latin typeface="Segoe UI" panose="020B0502040204020203" pitchFamily="34" charset="0"/>
                <a:ea typeface="Times New Roman" panose="02020603050405020304" pitchFamily="18" charset="0"/>
                <a:cs typeface="Times New Roman" panose="02020603050405020304" pitchFamily="18" charset="0"/>
              </a:rPr>
              <a:t>The objective of the project is to give an appropriate context of the sport through data before trying to predict the outcome of future races, so we will create and plot worksheets with relevant information to give the user a complete story and relevant data of the sport.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0000"/>
              </a:lnSpc>
              <a:spcBef>
                <a:spcPts val="1800"/>
              </a:spcBef>
              <a:spcAft>
                <a:spcPts val="1200"/>
              </a:spcAft>
            </a:pPr>
            <a:r>
              <a:rPr lang="en-US" sz="1400" dirty="0">
                <a:effectLst/>
                <a:latin typeface="Segoe UI" panose="020B0502040204020203" pitchFamily="34" charset="0"/>
                <a:ea typeface="Times New Roman" panose="02020603050405020304" pitchFamily="18" charset="0"/>
                <a:cs typeface="Times New Roman" panose="02020603050405020304" pitchFamily="18" charset="0"/>
              </a:rPr>
              <a:t>The worksheets and the visual representation that will be used are as follows:</a:t>
            </a:r>
          </a:p>
          <a:p>
            <a:pPr marL="0" marR="0" indent="0">
              <a:lnSpc>
                <a:spcPct val="100000"/>
              </a:lnSpc>
              <a:spcBef>
                <a:spcPts val="1800"/>
              </a:spcBef>
              <a:spcAft>
                <a:spcPts val="1200"/>
              </a:spcAft>
              <a:buNone/>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final dashboard will include a combination of this worksheets visual representation.</a:t>
            </a:r>
          </a:p>
          <a:p>
            <a:pPr>
              <a:lnSpc>
                <a:spcPct val="100000"/>
              </a:lnSpc>
            </a:pPr>
            <a:endParaRPr lang="en-US" sz="1400" dirty="0"/>
          </a:p>
        </p:txBody>
      </p:sp>
      <p:graphicFrame>
        <p:nvGraphicFramePr>
          <p:cNvPr id="4" name="Table 3">
            <a:extLst>
              <a:ext uri="{FF2B5EF4-FFF2-40B4-BE49-F238E27FC236}">
                <a16:creationId xmlns:a16="http://schemas.microsoft.com/office/drawing/2014/main" id="{E6AC716A-E2AC-4264-92B3-80786A4318A9}"/>
              </a:ext>
            </a:extLst>
          </p:cNvPr>
          <p:cNvGraphicFramePr>
            <a:graphicFrameLocks noGrp="1"/>
          </p:cNvGraphicFramePr>
          <p:nvPr>
            <p:extLst>
              <p:ext uri="{D42A27DB-BD31-4B8C-83A1-F6EECF244321}">
                <p14:modId xmlns:p14="http://schemas.microsoft.com/office/powerpoint/2010/main" val="1253730034"/>
              </p:ext>
            </p:extLst>
          </p:nvPr>
        </p:nvGraphicFramePr>
        <p:xfrm>
          <a:off x="4820578" y="702156"/>
          <a:ext cx="6402709" cy="5273200"/>
        </p:xfrm>
        <a:graphic>
          <a:graphicData uri="http://schemas.openxmlformats.org/drawingml/2006/table">
            <a:tbl>
              <a:tblPr firstRow="1" firstCol="1" bandRow="1">
                <a:tableStyleId>{5C22544A-7EE6-4342-B048-85BDC9FD1C3A}</a:tableStyleId>
              </a:tblPr>
              <a:tblGrid>
                <a:gridCol w="4275151">
                  <a:extLst>
                    <a:ext uri="{9D8B030D-6E8A-4147-A177-3AD203B41FA5}">
                      <a16:colId xmlns:a16="http://schemas.microsoft.com/office/drawing/2014/main" val="835290775"/>
                    </a:ext>
                  </a:extLst>
                </a:gridCol>
                <a:gridCol w="2127558">
                  <a:extLst>
                    <a:ext uri="{9D8B030D-6E8A-4147-A177-3AD203B41FA5}">
                      <a16:colId xmlns:a16="http://schemas.microsoft.com/office/drawing/2014/main" val="1543302994"/>
                    </a:ext>
                  </a:extLst>
                </a:gridCol>
              </a:tblGrid>
              <a:tr h="263660">
                <a:tc>
                  <a:txBody>
                    <a:bodyPr/>
                    <a:lstStyle/>
                    <a:p>
                      <a:pPr marL="0" marR="0">
                        <a:lnSpc>
                          <a:spcPct val="107000"/>
                        </a:lnSpc>
                        <a:spcBef>
                          <a:spcPts val="1800"/>
                        </a:spcBef>
                        <a:spcAft>
                          <a:spcPts val="1200"/>
                        </a:spcAft>
                      </a:pPr>
                      <a:r>
                        <a:rPr lang="en-US" sz="1400" dirty="0">
                          <a:effectLst/>
                        </a:rPr>
                        <a:t>Worksheet</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tc>
                  <a:txBody>
                    <a:bodyPr/>
                    <a:lstStyle/>
                    <a:p>
                      <a:pPr marL="0" marR="0">
                        <a:lnSpc>
                          <a:spcPct val="107000"/>
                        </a:lnSpc>
                        <a:spcBef>
                          <a:spcPts val="1800"/>
                        </a:spcBef>
                        <a:spcAft>
                          <a:spcPts val="1200"/>
                        </a:spcAft>
                      </a:pPr>
                      <a:r>
                        <a:rPr lang="en-US" sz="1400">
                          <a:effectLst/>
                        </a:rPr>
                        <a:t>Visual representation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extLst>
                  <a:ext uri="{0D108BD9-81ED-4DB2-BD59-A6C34878D82A}">
                    <a16:rowId xmlns:a16="http://schemas.microsoft.com/office/drawing/2014/main" val="2271886145"/>
                  </a:ext>
                </a:extLst>
              </a:tr>
              <a:tr h="263660">
                <a:tc>
                  <a:txBody>
                    <a:bodyPr/>
                    <a:lstStyle/>
                    <a:p>
                      <a:pPr marL="0" marR="0">
                        <a:lnSpc>
                          <a:spcPct val="107000"/>
                        </a:lnSpc>
                        <a:spcBef>
                          <a:spcPts val="1800"/>
                        </a:spcBef>
                        <a:spcAft>
                          <a:spcPts val="1200"/>
                        </a:spcAft>
                      </a:pPr>
                      <a:r>
                        <a:rPr lang="en-US" sz="1400">
                          <a:effectLst/>
                        </a:rPr>
                        <a:t>Course locations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tc>
                  <a:txBody>
                    <a:bodyPr/>
                    <a:lstStyle/>
                    <a:p>
                      <a:pPr marL="0" marR="0">
                        <a:lnSpc>
                          <a:spcPct val="107000"/>
                        </a:lnSpc>
                        <a:spcBef>
                          <a:spcPts val="1800"/>
                        </a:spcBef>
                        <a:spcAft>
                          <a:spcPts val="1200"/>
                        </a:spcAft>
                      </a:pPr>
                      <a:r>
                        <a:rPr lang="en-US" sz="1400">
                          <a:effectLst/>
                        </a:rPr>
                        <a:t>Map visual representation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extLst>
                  <a:ext uri="{0D108BD9-81ED-4DB2-BD59-A6C34878D82A}">
                    <a16:rowId xmlns:a16="http://schemas.microsoft.com/office/drawing/2014/main" val="741963805"/>
                  </a:ext>
                </a:extLst>
              </a:tr>
              <a:tr h="263660">
                <a:tc>
                  <a:txBody>
                    <a:bodyPr/>
                    <a:lstStyle/>
                    <a:p>
                      <a:pPr marL="0" marR="0">
                        <a:lnSpc>
                          <a:spcPct val="107000"/>
                        </a:lnSpc>
                        <a:spcBef>
                          <a:spcPts val="1800"/>
                        </a:spcBef>
                        <a:spcAft>
                          <a:spcPts val="1200"/>
                        </a:spcAft>
                      </a:pPr>
                      <a:r>
                        <a:rPr lang="en-US" sz="1400" dirty="0">
                          <a:effectLst/>
                        </a:rPr>
                        <a:t>Historical constructor points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tc>
                  <a:txBody>
                    <a:bodyPr/>
                    <a:lstStyle/>
                    <a:p>
                      <a:pPr marL="0" marR="0">
                        <a:lnSpc>
                          <a:spcPct val="107000"/>
                        </a:lnSpc>
                        <a:spcBef>
                          <a:spcPts val="1800"/>
                        </a:spcBef>
                        <a:spcAft>
                          <a:spcPts val="1200"/>
                        </a:spcAft>
                      </a:pPr>
                      <a:r>
                        <a:rPr lang="en-US" sz="1400">
                          <a:effectLst/>
                        </a:rPr>
                        <a:t>Bar plot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extLst>
                  <a:ext uri="{0D108BD9-81ED-4DB2-BD59-A6C34878D82A}">
                    <a16:rowId xmlns:a16="http://schemas.microsoft.com/office/drawing/2014/main" val="4013561707"/>
                  </a:ext>
                </a:extLst>
              </a:tr>
              <a:tr h="263660">
                <a:tc>
                  <a:txBody>
                    <a:bodyPr/>
                    <a:lstStyle/>
                    <a:p>
                      <a:pPr marL="0" marR="0">
                        <a:lnSpc>
                          <a:spcPct val="107000"/>
                        </a:lnSpc>
                        <a:spcBef>
                          <a:spcPts val="1800"/>
                        </a:spcBef>
                        <a:spcAft>
                          <a:spcPts val="1200"/>
                        </a:spcAft>
                      </a:pPr>
                      <a:r>
                        <a:rPr lang="en-US" sz="1400">
                          <a:effectLst/>
                        </a:rPr>
                        <a:t>Constructor nationality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tc>
                  <a:txBody>
                    <a:bodyPr/>
                    <a:lstStyle/>
                    <a:p>
                      <a:pPr marL="0" marR="0">
                        <a:lnSpc>
                          <a:spcPct val="107000"/>
                        </a:lnSpc>
                        <a:spcBef>
                          <a:spcPts val="1800"/>
                        </a:spcBef>
                        <a:spcAft>
                          <a:spcPts val="1200"/>
                        </a:spcAft>
                      </a:pPr>
                      <a:r>
                        <a:rPr lang="en-US" sz="1400">
                          <a:effectLst/>
                        </a:rPr>
                        <a:t>Pie plot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extLst>
                  <a:ext uri="{0D108BD9-81ED-4DB2-BD59-A6C34878D82A}">
                    <a16:rowId xmlns:a16="http://schemas.microsoft.com/office/drawing/2014/main" val="1166951445"/>
                  </a:ext>
                </a:extLst>
              </a:tr>
              <a:tr h="263660">
                <a:tc>
                  <a:txBody>
                    <a:bodyPr/>
                    <a:lstStyle/>
                    <a:p>
                      <a:pPr marL="0" marR="0">
                        <a:lnSpc>
                          <a:spcPct val="107000"/>
                        </a:lnSpc>
                        <a:spcBef>
                          <a:spcPts val="1800"/>
                        </a:spcBef>
                        <a:spcAft>
                          <a:spcPts val="1200"/>
                        </a:spcAft>
                      </a:pPr>
                      <a:r>
                        <a:rPr lang="en-US" sz="1400">
                          <a:effectLst/>
                        </a:rPr>
                        <a:t>Season winners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tc>
                  <a:txBody>
                    <a:bodyPr/>
                    <a:lstStyle/>
                    <a:p>
                      <a:pPr marL="0" marR="0">
                        <a:lnSpc>
                          <a:spcPct val="107000"/>
                        </a:lnSpc>
                        <a:spcBef>
                          <a:spcPts val="1800"/>
                        </a:spcBef>
                        <a:spcAft>
                          <a:spcPts val="1200"/>
                        </a:spcAft>
                      </a:pPr>
                      <a:r>
                        <a:rPr lang="en-US" sz="1400">
                          <a:effectLst/>
                        </a:rPr>
                        <a:t>Bar plot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extLst>
                  <a:ext uri="{0D108BD9-81ED-4DB2-BD59-A6C34878D82A}">
                    <a16:rowId xmlns:a16="http://schemas.microsoft.com/office/drawing/2014/main" val="1411222479"/>
                  </a:ext>
                </a:extLst>
              </a:tr>
              <a:tr h="263660">
                <a:tc>
                  <a:txBody>
                    <a:bodyPr/>
                    <a:lstStyle/>
                    <a:p>
                      <a:pPr marL="0" marR="0">
                        <a:lnSpc>
                          <a:spcPct val="107000"/>
                        </a:lnSpc>
                        <a:spcBef>
                          <a:spcPts val="1800"/>
                        </a:spcBef>
                        <a:spcAft>
                          <a:spcPts val="1200"/>
                        </a:spcAft>
                      </a:pPr>
                      <a:r>
                        <a:rPr lang="en-US" sz="1400">
                          <a:effectLst/>
                        </a:rPr>
                        <a:t>Race winners (pilots)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tc>
                  <a:txBody>
                    <a:bodyPr/>
                    <a:lstStyle/>
                    <a:p>
                      <a:pPr marL="0" marR="0">
                        <a:lnSpc>
                          <a:spcPct val="107000"/>
                        </a:lnSpc>
                        <a:spcBef>
                          <a:spcPts val="1800"/>
                        </a:spcBef>
                        <a:spcAft>
                          <a:spcPts val="1200"/>
                        </a:spcAft>
                      </a:pPr>
                      <a:r>
                        <a:rPr lang="en-US" sz="1400">
                          <a:effectLst/>
                        </a:rPr>
                        <a:t>Bar plot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extLst>
                  <a:ext uri="{0D108BD9-81ED-4DB2-BD59-A6C34878D82A}">
                    <a16:rowId xmlns:a16="http://schemas.microsoft.com/office/drawing/2014/main" val="1059880586"/>
                  </a:ext>
                </a:extLst>
              </a:tr>
              <a:tr h="263660">
                <a:tc>
                  <a:txBody>
                    <a:bodyPr/>
                    <a:lstStyle/>
                    <a:p>
                      <a:pPr marL="0" marR="0">
                        <a:lnSpc>
                          <a:spcPct val="107000"/>
                        </a:lnSpc>
                        <a:spcBef>
                          <a:spcPts val="1800"/>
                        </a:spcBef>
                        <a:spcAft>
                          <a:spcPts val="1200"/>
                        </a:spcAft>
                      </a:pPr>
                      <a:r>
                        <a:rPr lang="en-US" sz="1400">
                          <a:effectLst/>
                        </a:rPr>
                        <a:t>Season constructor winners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tc>
                  <a:txBody>
                    <a:bodyPr/>
                    <a:lstStyle/>
                    <a:p>
                      <a:pPr marL="0" marR="0">
                        <a:lnSpc>
                          <a:spcPct val="107000"/>
                        </a:lnSpc>
                        <a:spcBef>
                          <a:spcPts val="1800"/>
                        </a:spcBef>
                        <a:spcAft>
                          <a:spcPts val="1200"/>
                        </a:spcAft>
                      </a:pPr>
                      <a:r>
                        <a:rPr lang="en-US" sz="1400">
                          <a:effectLst/>
                        </a:rPr>
                        <a:t>Pie plot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extLst>
                  <a:ext uri="{0D108BD9-81ED-4DB2-BD59-A6C34878D82A}">
                    <a16:rowId xmlns:a16="http://schemas.microsoft.com/office/drawing/2014/main" val="1935972371"/>
                  </a:ext>
                </a:extLst>
              </a:tr>
              <a:tr h="263660">
                <a:tc>
                  <a:txBody>
                    <a:bodyPr/>
                    <a:lstStyle/>
                    <a:p>
                      <a:pPr marL="0" marR="0">
                        <a:lnSpc>
                          <a:spcPct val="107000"/>
                        </a:lnSpc>
                        <a:spcBef>
                          <a:spcPts val="1800"/>
                        </a:spcBef>
                        <a:spcAft>
                          <a:spcPts val="1200"/>
                        </a:spcAft>
                      </a:pPr>
                      <a:r>
                        <a:rPr lang="en-US" sz="1400" dirty="0">
                          <a:effectLst/>
                        </a:rPr>
                        <a:t>Racer’s nationality</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tc>
                  <a:txBody>
                    <a:bodyPr/>
                    <a:lstStyle/>
                    <a:p>
                      <a:pPr marL="0" marR="0">
                        <a:lnSpc>
                          <a:spcPct val="107000"/>
                        </a:lnSpc>
                        <a:spcBef>
                          <a:spcPts val="1800"/>
                        </a:spcBef>
                        <a:spcAft>
                          <a:spcPts val="1200"/>
                        </a:spcAft>
                      </a:pPr>
                      <a:r>
                        <a:rPr lang="en-US" sz="1400">
                          <a:effectLst/>
                        </a:rPr>
                        <a:t>Pie plot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extLst>
                  <a:ext uri="{0D108BD9-81ED-4DB2-BD59-A6C34878D82A}">
                    <a16:rowId xmlns:a16="http://schemas.microsoft.com/office/drawing/2014/main" val="741695436"/>
                  </a:ext>
                </a:extLst>
              </a:tr>
              <a:tr h="263660">
                <a:tc>
                  <a:txBody>
                    <a:bodyPr/>
                    <a:lstStyle/>
                    <a:p>
                      <a:pPr marL="0" marR="0">
                        <a:lnSpc>
                          <a:spcPct val="107000"/>
                        </a:lnSpc>
                        <a:spcBef>
                          <a:spcPts val="1800"/>
                        </a:spcBef>
                        <a:spcAft>
                          <a:spcPts val="1200"/>
                        </a:spcAft>
                      </a:pPr>
                      <a:r>
                        <a:rPr lang="en-US" sz="1400">
                          <a:effectLst/>
                        </a:rPr>
                        <a:t>Pit stop/outcome correlation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tc>
                  <a:txBody>
                    <a:bodyPr/>
                    <a:lstStyle/>
                    <a:p>
                      <a:pPr marL="0" marR="0">
                        <a:lnSpc>
                          <a:spcPct val="107000"/>
                        </a:lnSpc>
                        <a:spcBef>
                          <a:spcPts val="1800"/>
                        </a:spcBef>
                        <a:spcAft>
                          <a:spcPts val="1200"/>
                        </a:spcAft>
                      </a:pPr>
                      <a:r>
                        <a:rPr lang="en-US" sz="1400">
                          <a:effectLst/>
                        </a:rPr>
                        <a:t>Scatter plot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extLst>
                  <a:ext uri="{0D108BD9-81ED-4DB2-BD59-A6C34878D82A}">
                    <a16:rowId xmlns:a16="http://schemas.microsoft.com/office/drawing/2014/main" val="3582671237"/>
                  </a:ext>
                </a:extLst>
              </a:tr>
              <a:tr h="263660">
                <a:tc>
                  <a:txBody>
                    <a:bodyPr/>
                    <a:lstStyle/>
                    <a:p>
                      <a:pPr marL="0" marR="0">
                        <a:lnSpc>
                          <a:spcPct val="107000"/>
                        </a:lnSpc>
                        <a:spcBef>
                          <a:spcPts val="1800"/>
                        </a:spcBef>
                        <a:spcAft>
                          <a:spcPts val="1200"/>
                        </a:spcAft>
                      </a:pPr>
                      <a:r>
                        <a:rPr lang="en-US" sz="1400">
                          <a:effectLst/>
                        </a:rPr>
                        <a:t>Total constructor points/outcome correlation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tc>
                  <a:txBody>
                    <a:bodyPr/>
                    <a:lstStyle/>
                    <a:p>
                      <a:pPr marL="0" marR="0">
                        <a:lnSpc>
                          <a:spcPct val="107000"/>
                        </a:lnSpc>
                        <a:spcBef>
                          <a:spcPts val="1800"/>
                        </a:spcBef>
                        <a:spcAft>
                          <a:spcPts val="1200"/>
                        </a:spcAft>
                      </a:pPr>
                      <a:r>
                        <a:rPr lang="en-US" sz="1400">
                          <a:effectLst/>
                        </a:rPr>
                        <a:t>Scatter plot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extLst>
                  <a:ext uri="{0D108BD9-81ED-4DB2-BD59-A6C34878D82A}">
                    <a16:rowId xmlns:a16="http://schemas.microsoft.com/office/drawing/2014/main" val="3079574211"/>
                  </a:ext>
                </a:extLst>
              </a:tr>
              <a:tr h="263660">
                <a:tc>
                  <a:txBody>
                    <a:bodyPr/>
                    <a:lstStyle/>
                    <a:p>
                      <a:pPr marL="0" marR="0">
                        <a:lnSpc>
                          <a:spcPct val="107000"/>
                        </a:lnSpc>
                        <a:spcBef>
                          <a:spcPts val="1800"/>
                        </a:spcBef>
                        <a:spcAft>
                          <a:spcPts val="1200"/>
                        </a:spcAft>
                      </a:pPr>
                      <a:r>
                        <a:rPr lang="en-US" sz="1400">
                          <a:effectLst/>
                        </a:rPr>
                        <a:t>Total season points/outcome correlation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tc>
                  <a:txBody>
                    <a:bodyPr/>
                    <a:lstStyle/>
                    <a:p>
                      <a:pPr marL="0" marR="0">
                        <a:lnSpc>
                          <a:spcPct val="107000"/>
                        </a:lnSpc>
                        <a:spcBef>
                          <a:spcPts val="1800"/>
                        </a:spcBef>
                        <a:spcAft>
                          <a:spcPts val="1200"/>
                        </a:spcAft>
                      </a:pPr>
                      <a:r>
                        <a:rPr lang="en-US" sz="1400">
                          <a:effectLst/>
                        </a:rPr>
                        <a:t>Scatter plot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extLst>
                  <a:ext uri="{0D108BD9-81ED-4DB2-BD59-A6C34878D82A}">
                    <a16:rowId xmlns:a16="http://schemas.microsoft.com/office/drawing/2014/main" val="1255145381"/>
                  </a:ext>
                </a:extLst>
              </a:tr>
              <a:tr h="263660">
                <a:tc>
                  <a:txBody>
                    <a:bodyPr/>
                    <a:lstStyle/>
                    <a:p>
                      <a:pPr marL="0" marR="0">
                        <a:lnSpc>
                          <a:spcPct val="107000"/>
                        </a:lnSpc>
                        <a:spcBef>
                          <a:spcPts val="1800"/>
                        </a:spcBef>
                        <a:spcAft>
                          <a:spcPts val="1200"/>
                        </a:spcAft>
                      </a:pPr>
                      <a:r>
                        <a:rPr lang="en-US" sz="1400">
                          <a:effectLst/>
                        </a:rPr>
                        <a:t>Fastest laps/outcome correlation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tc>
                  <a:txBody>
                    <a:bodyPr/>
                    <a:lstStyle/>
                    <a:p>
                      <a:pPr marL="0" marR="0">
                        <a:lnSpc>
                          <a:spcPct val="107000"/>
                        </a:lnSpc>
                        <a:spcBef>
                          <a:spcPts val="1800"/>
                        </a:spcBef>
                        <a:spcAft>
                          <a:spcPts val="1200"/>
                        </a:spcAft>
                      </a:pPr>
                      <a:r>
                        <a:rPr lang="en-US" sz="1400">
                          <a:effectLst/>
                        </a:rPr>
                        <a:t>Scatter plot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extLst>
                  <a:ext uri="{0D108BD9-81ED-4DB2-BD59-A6C34878D82A}">
                    <a16:rowId xmlns:a16="http://schemas.microsoft.com/office/drawing/2014/main" val="2083429978"/>
                  </a:ext>
                </a:extLst>
              </a:tr>
              <a:tr h="263660">
                <a:tc>
                  <a:txBody>
                    <a:bodyPr/>
                    <a:lstStyle/>
                    <a:p>
                      <a:pPr marL="0" marR="0">
                        <a:lnSpc>
                          <a:spcPct val="107000"/>
                        </a:lnSpc>
                        <a:spcBef>
                          <a:spcPts val="1800"/>
                        </a:spcBef>
                        <a:spcAft>
                          <a:spcPts val="1200"/>
                        </a:spcAft>
                      </a:pPr>
                      <a:r>
                        <a:rPr lang="en-US" sz="1400">
                          <a:effectLst/>
                        </a:rPr>
                        <a:t>Pilot experience years/outcome correlation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tc>
                  <a:txBody>
                    <a:bodyPr/>
                    <a:lstStyle/>
                    <a:p>
                      <a:pPr marL="0" marR="0">
                        <a:lnSpc>
                          <a:spcPct val="107000"/>
                        </a:lnSpc>
                        <a:spcBef>
                          <a:spcPts val="1800"/>
                        </a:spcBef>
                        <a:spcAft>
                          <a:spcPts val="1200"/>
                        </a:spcAft>
                      </a:pPr>
                      <a:r>
                        <a:rPr lang="en-US" sz="1400">
                          <a:effectLst/>
                        </a:rPr>
                        <a:t>Scatter plot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extLst>
                  <a:ext uri="{0D108BD9-81ED-4DB2-BD59-A6C34878D82A}">
                    <a16:rowId xmlns:a16="http://schemas.microsoft.com/office/drawing/2014/main" val="3546784408"/>
                  </a:ext>
                </a:extLst>
              </a:tr>
              <a:tr h="263660">
                <a:tc>
                  <a:txBody>
                    <a:bodyPr/>
                    <a:lstStyle/>
                    <a:p>
                      <a:pPr marL="0" marR="0">
                        <a:lnSpc>
                          <a:spcPct val="107000"/>
                        </a:lnSpc>
                        <a:spcBef>
                          <a:spcPts val="1800"/>
                        </a:spcBef>
                        <a:spcAft>
                          <a:spcPts val="1200"/>
                        </a:spcAft>
                      </a:pPr>
                      <a:r>
                        <a:rPr lang="en-US" sz="1400">
                          <a:effectLst/>
                        </a:rPr>
                        <a:t>Starting position/outcome correlation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tc>
                  <a:txBody>
                    <a:bodyPr/>
                    <a:lstStyle/>
                    <a:p>
                      <a:pPr marL="0" marR="0">
                        <a:lnSpc>
                          <a:spcPct val="107000"/>
                        </a:lnSpc>
                        <a:spcBef>
                          <a:spcPts val="1800"/>
                        </a:spcBef>
                        <a:spcAft>
                          <a:spcPts val="1200"/>
                        </a:spcAft>
                      </a:pPr>
                      <a:r>
                        <a:rPr lang="en-US" sz="1400">
                          <a:effectLst/>
                        </a:rPr>
                        <a:t>Scatter plot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extLst>
                  <a:ext uri="{0D108BD9-81ED-4DB2-BD59-A6C34878D82A}">
                    <a16:rowId xmlns:a16="http://schemas.microsoft.com/office/drawing/2014/main" val="4256895264"/>
                  </a:ext>
                </a:extLst>
              </a:tr>
              <a:tr h="263660">
                <a:tc>
                  <a:txBody>
                    <a:bodyPr/>
                    <a:lstStyle/>
                    <a:p>
                      <a:pPr marL="0" marR="0">
                        <a:lnSpc>
                          <a:spcPct val="107000"/>
                        </a:lnSpc>
                        <a:spcBef>
                          <a:spcPts val="1800"/>
                        </a:spcBef>
                        <a:spcAft>
                          <a:spcPts val="1200"/>
                        </a:spcAft>
                      </a:pPr>
                      <a:r>
                        <a:rPr lang="en-US" sz="1400">
                          <a:effectLst/>
                        </a:rPr>
                        <a:t>Pilot experience on the course/outcome correlation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tc>
                  <a:txBody>
                    <a:bodyPr/>
                    <a:lstStyle/>
                    <a:p>
                      <a:pPr marL="0" marR="0">
                        <a:lnSpc>
                          <a:spcPct val="107000"/>
                        </a:lnSpc>
                        <a:spcBef>
                          <a:spcPts val="1800"/>
                        </a:spcBef>
                        <a:spcAft>
                          <a:spcPts val="1200"/>
                        </a:spcAft>
                      </a:pPr>
                      <a:r>
                        <a:rPr lang="en-US" sz="1400">
                          <a:effectLst/>
                        </a:rPr>
                        <a:t>Scatter plot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extLst>
                  <a:ext uri="{0D108BD9-81ED-4DB2-BD59-A6C34878D82A}">
                    <a16:rowId xmlns:a16="http://schemas.microsoft.com/office/drawing/2014/main" val="952386779"/>
                  </a:ext>
                </a:extLst>
              </a:tr>
              <a:tr h="263660">
                <a:tc>
                  <a:txBody>
                    <a:bodyPr/>
                    <a:lstStyle/>
                    <a:p>
                      <a:pPr marL="0" marR="0">
                        <a:lnSpc>
                          <a:spcPct val="107000"/>
                        </a:lnSpc>
                        <a:spcBef>
                          <a:spcPts val="1800"/>
                        </a:spcBef>
                        <a:spcAft>
                          <a:spcPts val="1200"/>
                        </a:spcAft>
                      </a:pPr>
                      <a:r>
                        <a:rPr lang="en-US" sz="1400">
                          <a:effectLst/>
                        </a:rPr>
                        <a:t>Accident or crash average/outcome correlation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tc>
                  <a:txBody>
                    <a:bodyPr/>
                    <a:lstStyle/>
                    <a:p>
                      <a:pPr marL="0" marR="0">
                        <a:lnSpc>
                          <a:spcPct val="107000"/>
                        </a:lnSpc>
                        <a:spcBef>
                          <a:spcPts val="1800"/>
                        </a:spcBef>
                        <a:spcAft>
                          <a:spcPts val="1200"/>
                        </a:spcAft>
                      </a:pPr>
                      <a:r>
                        <a:rPr lang="en-US" sz="1400">
                          <a:effectLst/>
                        </a:rPr>
                        <a:t>Scatter plot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extLst>
                  <a:ext uri="{0D108BD9-81ED-4DB2-BD59-A6C34878D82A}">
                    <a16:rowId xmlns:a16="http://schemas.microsoft.com/office/drawing/2014/main" val="2728045198"/>
                  </a:ext>
                </a:extLst>
              </a:tr>
              <a:tr h="263660">
                <a:tc>
                  <a:txBody>
                    <a:bodyPr/>
                    <a:lstStyle/>
                    <a:p>
                      <a:pPr marL="0" marR="0">
                        <a:lnSpc>
                          <a:spcPct val="107000"/>
                        </a:lnSpc>
                        <a:spcBef>
                          <a:spcPts val="1800"/>
                        </a:spcBef>
                        <a:spcAft>
                          <a:spcPts val="1200"/>
                        </a:spcAft>
                      </a:pPr>
                      <a:r>
                        <a:rPr lang="en-US" sz="1400">
                          <a:effectLst/>
                        </a:rPr>
                        <a:t>Pilot total points/outcome correlation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tc>
                  <a:txBody>
                    <a:bodyPr/>
                    <a:lstStyle/>
                    <a:p>
                      <a:pPr marL="0" marR="0">
                        <a:lnSpc>
                          <a:spcPct val="107000"/>
                        </a:lnSpc>
                        <a:spcBef>
                          <a:spcPts val="1800"/>
                        </a:spcBef>
                        <a:spcAft>
                          <a:spcPts val="1200"/>
                        </a:spcAft>
                      </a:pPr>
                      <a:r>
                        <a:rPr lang="en-US" sz="1400">
                          <a:effectLst/>
                        </a:rPr>
                        <a:t>Scatter plot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extLst>
                  <a:ext uri="{0D108BD9-81ED-4DB2-BD59-A6C34878D82A}">
                    <a16:rowId xmlns:a16="http://schemas.microsoft.com/office/drawing/2014/main" val="3872674905"/>
                  </a:ext>
                </a:extLst>
              </a:tr>
              <a:tr h="263660">
                <a:tc>
                  <a:txBody>
                    <a:bodyPr/>
                    <a:lstStyle/>
                    <a:p>
                      <a:pPr marL="0" marR="0">
                        <a:lnSpc>
                          <a:spcPct val="107000"/>
                        </a:lnSpc>
                        <a:spcBef>
                          <a:spcPts val="1800"/>
                        </a:spcBef>
                        <a:spcAft>
                          <a:spcPts val="1200"/>
                        </a:spcAft>
                      </a:pPr>
                      <a:r>
                        <a:rPr lang="en-US" sz="1400">
                          <a:effectLst/>
                        </a:rPr>
                        <a:t>Season constructor earned points/outcome correlation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tc>
                  <a:txBody>
                    <a:bodyPr/>
                    <a:lstStyle/>
                    <a:p>
                      <a:pPr marL="0" marR="0">
                        <a:lnSpc>
                          <a:spcPct val="107000"/>
                        </a:lnSpc>
                        <a:spcBef>
                          <a:spcPts val="1800"/>
                        </a:spcBef>
                        <a:spcAft>
                          <a:spcPts val="1200"/>
                        </a:spcAft>
                      </a:pPr>
                      <a:r>
                        <a:rPr lang="en-US" sz="1400">
                          <a:effectLst/>
                        </a:rPr>
                        <a:t>Scatter plot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extLst>
                  <a:ext uri="{0D108BD9-81ED-4DB2-BD59-A6C34878D82A}">
                    <a16:rowId xmlns:a16="http://schemas.microsoft.com/office/drawing/2014/main" val="3089250490"/>
                  </a:ext>
                </a:extLst>
              </a:tr>
              <a:tr h="263660">
                <a:tc>
                  <a:txBody>
                    <a:bodyPr/>
                    <a:lstStyle/>
                    <a:p>
                      <a:pPr marL="0" marR="0">
                        <a:lnSpc>
                          <a:spcPct val="107000"/>
                        </a:lnSpc>
                        <a:spcBef>
                          <a:spcPts val="1800"/>
                        </a:spcBef>
                        <a:spcAft>
                          <a:spcPts val="1200"/>
                        </a:spcAft>
                      </a:pPr>
                      <a:r>
                        <a:rPr lang="en-US" sz="1400">
                          <a:effectLst/>
                        </a:rPr>
                        <a:t>Average malfunctions/outcome correlation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tc>
                  <a:txBody>
                    <a:bodyPr/>
                    <a:lstStyle/>
                    <a:p>
                      <a:pPr marL="0" marR="0">
                        <a:lnSpc>
                          <a:spcPct val="107000"/>
                        </a:lnSpc>
                        <a:spcBef>
                          <a:spcPts val="1800"/>
                        </a:spcBef>
                        <a:spcAft>
                          <a:spcPts val="1200"/>
                        </a:spcAft>
                      </a:pPr>
                      <a:r>
                        <a:rPr lang="en-US" sz="1400">
                          <a:effectLst/>
                        </a:rPr>
                        <a:t>Scatter plot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extLst>
                  <a:ext uri="{0D108BD9-81ED-4DB2-BD59-A6C34878D82A}">
                    <a16:rowId xmlns:a16="http://schemas.microsoft.com/office/drawing/2014/main" val="1416334861"/>
                  </a:ext>
                </a:extLst>
              </a:tr>
              <a:tr h="263660">
                <a:tc>
                  <a:txBody>
                    <a:bodyPr/>
                    <a:lstStyle/>
                    <a:p>
                      <a:pPr marL="0" marR="0">
                        <a:lnSpc>
                          <a:spcPct val="107000"/>
                        </a:lnSpc>
                        <a:spcBef>
                          <a:spcPts val="1800"/>
                        </a:spcBef>
                        <a:spcAft>
                          <a:spcPts val="1200"/>
                        </a:spcAft>
                      </a:pPr>
                      <a:r>
                        <a:rPr lang="en-US" sz="1400">
                          <a:effectLst/>
                        </a:rPr>
                        <a:t>Historical malfunctions per course/outcome correlation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tc>
                  <a:txBody>
                    <a:bodyPr/>
                    <a:lstStyle/>
                    <a:p>
                      <a:pPr marL="0" marR="0">
                        <a:lnSpc>
                          <a:spcPct val="107000"/>
                        </a:lnSpc>
                        <a:spcBef>
                          <a:spcPts val="1800"/>
                        </a:spcBef>
                        <a:spcAft>
                          <a:spcPts val="1200"/>
                        </a:spcAft>
                      </a:pPr>
                      <a:r>
                        <a:rPr lang="en-US" sz="1400" dirty="0">
                          <a:effectLst/>
                        </a:rPr>
                        <a:t>Scatter plot</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4596" marR="34596" marT="0" marB="0"/>
                </a:tc>
                <a:extLst>
                  <a:ext uri="{0D108BD9-81ED-4DB2-BD59-A6C34878D82A}">
                    <a16:rowId xmlns:a16="http://schemas.microsoft.com/office/drawing/2014/main" val="1476536184"/>
                  </a:ext>
                </a:extLst>
              </a:tr>
            </a:tbl>
          </a:graphicData>
        </a:graphic>
      </p:graphicFrame>
    </p:spTree>
    <p:extLst>
      <p:ext uri="{BB962C8B-B14F-4D97-AF65-F5344CB8AC3E}">
        <p14:creationId xmlns:p14="http://schemas.microsoft.com/office/powerpoint/2010/main" val="1405276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E2A1-7F1F-493A-8031-D490D1AC77E4}"/>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n-US" sz="5400" b="0" kern="1200" cap="all" dirty="0">
                <a:solidFill>
                  <a:schemeClr val="tx2"/>
                </a:solidFill>
                <a:latin typeface="+mj-lt"/>
                <a:ea typeface="+mj-ea"/>
                <a:cs typeface="+mj-cs"/>
              </a:rPr>
              <a:t>Technologies Used</a:t>
            </a:r>
          </a:p>
        </p:txBody>
      </p:sp>
    </p:spTree>
    <p:extLst>
      <p:ext uri="{BB962C8B-B14F-4D97-AF65-F5344CB8AC3E}">
        <p14:creationId xmlns:p14="http://schemas.microsoft.com/office/powerpoint/2010/main" val="1743507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D459-FF30-4088-8DC5-6FAE9D3DE15A}"/>
              </a:ext>
            </a:extLst>
          </p:cNvPr>
          <p:cNvSpPr>
            <a:spLocks noGrp="1"/>
          </p:cNvSpPr>
          <p:nvPr>
            <p:ph type="title"/>
          </p:nvPr>
        </p:nvSpPr>
        <p:spPr>
          <a:xfrm>
            <a:off x="581192" y="702156"/>
            <a:ext cx="11029616" cy="1188720"/>
          </a:xfrm>
        </p:spPr>
        <p:txBody>
          <a:bodyPr>
            <a:normAutofit/>
          </a:bodyPr>
          <a:lstStyle/>
          <a:p>
            <a:r>
              <a:rPr lang="es-MX" dirty="0"/>
              <a:t>Technologies </a:t>
            </a:r>
            <a:r>
              <a:rPr lang="es-MX" dirty="0" err="1"/>
              <a:t>used</a:t>
            </a:r>
            <a:endParaRPr lang="en-US" dirty="0"/>
          </a:p>
        </p:txBody>
      </p:sp>
      <p:sp>
        <p:nvSpPr>
          <p:cNvPr id="10" name="Rectangle 9">
            <a:extLst>
              <a:ext uri="{FF2B5EF4-FFF2-40B4-BE49-F238E27FC236}">
                <a16:creationId xmlns:a16="http://schemas.microsoft.com/office/drawing/2014/main" id="{7A4CA679-3546-4E14-8FB8-F57168C37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44D16E90-7C64-4C04-A50A-B866A1A9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DBE4DD59-5AA2-46C6-B6A8-9B4C62D19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60CE81C-67DC-489E-BFFB-877C80B85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rgbClr val="FFFFFF">
              <a:alpha val="80000"/>
            </a:srgbClr>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8CC5419-1714-43BF-8513-4E3F8B3C11E2}"/>
              </a:ext>
            </a:extLst>
          </p:cNvPr>
          <p:cNvPicPr>
            <a:picLocks noChangeAspect="1"/>
          </p:cNvPicPr>
          <p:nvPr/>
        </p:nvPicPr>
        <p:blipFill rotWithShape="1">
          <a:blip r:embed="rId2"/>
          <a:srcRect r="946" b="-3"/>
          <a:stretch/>
        </p:blipFill>
        <p:spPr>
          <a:xfrm>
            <a:off x="611392" y="2347105"/>
            <a:ext cx="5074920" cy="3712464"/>
          </a:xfrm>
          <a:prstGeom prst="rect">
            <a:avLst/>
          </a:prstGeom>
        </p:spPr>
      </p:pic>
      <p:sp>
        <p:nvSpPr>
          <p:cNvPr id="3" name="Content Placeholder 2">
            <a:extLst>
              <a:ext uri="{FF2B5EF4-FFF2-40B4-BE49-F238E27FC236}">
                <a16:creationId xmlns:a16="http://schemas.microsoft.com/office/drawing/2014/main" id="{321D68F1-B29A-492D-921F-CE78FDF4AB3A}"/>
              </a:ext>
            </a:extLst>
          </p:cNvPr>
          <p:cNvSpPr>
            <a:spLocks noGrp="1"/>
          </p:cNvSpPr>
          <p:nvPr>
            <p:ph idx="1"/>
          </p:nvPr>
        </p:nvSpPr>
        <p:spPr>
          <a:xfrm>
            <a:off x="6340830" y="2340864"/>
            <a:ext cx="5269977" cy="3634486"/>
          </a:xfrm>
        </p:spPr>
        <p:txBody>
          <a:bodyPr>
            <a:normAutofit lnSpcReduction="10000"/>
          </a:bodyPr>
          <a:lstStyle/>
          <a:p>
            <a:pPr marL="0" marR="0" indent="0" algn="just">
              <a:lnSpc>
                <a:spcPct val="100000"/>
              </a:lnSpc>
              <a:spcBef>
                <a:spcPts val="0"/>
              </a:spcBef>
              <a:spcAft>
                <a:spcPts val="1200"/>
              </a:spcAft>
              <a:buNone/>
            </a:pPr>
            <a:r>
              <a:rPr lang="en-US" dirty="0">
                <a:effectLst/>
                <a:latin typeface="Segoe UI" panose="020B0502040204020203" pitchFamily="34" charset="0"/>
                <a:ea typeface="Times New Roman" panose="02020603050405020304" pitchFamily="18" charset="0"/>
                <a:cs typeface="Times New Roman" panose="02020603050405020304" pitchFamily="18" charset="0"/>
              </a:rPr>
              <a:t>Data Cleaning and Analysis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0000"/>
              </a:lnSpc>
              <a:spcBef>
                <a:spcPts val="0"/>
              </a:spcBef>
              <a:spcAft>
                <a:spcPts val="1200"/>
              </a:spcAft>
            </a:pPr>
            <a:r>
              <a:rPr lang="en-US" dirty="0">
                <a:effectLst/>
                <a:latin typeface="Segoe UI" panose="020B0502040204020203" pitchFamily="34" charset="0"/>
                <a:ea typeface="Times New Roman" panose="02020603050405020304" pitchFamily="18" charset="0"/>
                <a:cs typeface="Times New Roman" panose="02020603050405020304" pitchFamily="18" charset="0"/>
              </a:rPr>
              <a:t>Python </a:t>
            </a:r>
            <a:r>
              <a:rPr lang="en-US" dirty="0" err="1">
                <a:effectLst/>
                <a:latin typeface="Segoe UI" panose="020B0502040204020203" pitchFamily="34" charset="0"/>
                <a:ea typeface="Times New Roman" panose="02020603050405020304" pitchFamily="18" charset="0"/>
                <a:cs typeface="Times New Roman" panose="02020603050405020304" pitchFamily="18" charset="0"/>
              </a:rPr>
              <a:t>pyspark</a:t>
            </a:r>
            <a:r>
              <a:rPr lang="en-US" dirty="0">
                <a:effectLst/>
                <a:latin typeface="Segoe UI" panose="020B0502040204020203" pitchFamily="34" charset="0"/>
                <a:ea typeface="Times New Roman" panose="02020603050405020304" pitchFamily="18" charset="0"/>
                <a:cs typeface="Times New Roman" panose="02020603050405020304" pitchFamily="18" charset="0"/>
              </a:rPr>
              <a:t> and pandas will be used to clean the data and perform an exploratory analysis. As a query technology we will use SQL in PG Admin4  to merge and query the complete data prior to start our analysis.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lnSpc>
                <a:spcPct val="100000"/>
              </a:lnSpc>
              <a:spcBef>
                <a:spcPts val="0"/>
              </a:spcBef>
              <a:spcAft>
                <a:spcPts val="800"/>
              </a:spcAft>
              <a:buSzPts val="1000"/>
              <a:buNone/>
              <a:tabLst>
                <a:tab pos="457200" algn="l"/>
              </a:tabLst>
            </a:pPr>
            <a:r>
              <a:rPr lang="en-US" dirty="0">
                <a:effectLst/>
                <a:latin typeface="Segoe UI" panose="020B0502040204020203" pitchFamily="34" charset="0"/>
                <a:ea typeface="Times New Roman" panose="02020603050405020304" pitchFamily="18" charset="0"/>
                <a:cs typeface="Times New Roman" panose="02020603050405020304" pitchFamily="18" charset="0"/>
              </a:rPr>
              <a:t>Database Storage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0000"/>
              </a:lnSpc>
              <a:spcBef>
                <a:spcPts val="0"/>
              </a:spcBef>
              <a:spcAft>
                <a:spcPts val="1200"/>
              </a:spcAft>
            </a:pPr>
            <a:r>
              <a:rPr lang="en-US" dirty="0">
                <a:effectLst/>
                <a:latin typeface="Segoe UI" panose="020B0502040204020203" pitchFamily="34" charset="0"/>
                <a:ea typeface="Times New Roman" panose="02020603050405020304" pitchFamily="18" charset="0"/>
                <a:cs typeface="Times New Roman" panose="02020603050405020304" pitchFamily="18" charset="0"/>
              </a:rPr>
              <a:t>AWS RDS, </a:t>
            </a:r>
            <a:r>
              <a:rPr lang="en-US" dirty="0">
                <a:latin typeface="Segoe UI" panose="020B0502040204020203" pitchFamily="34" charset="0"/>
                <a:ea typeface="Times New Roman" panose="02020603050405020304" pitchFamily="18" charset="0"/>
                <a:cs typeface="Times New Roman" panose="02020603050405020304" pitchFamily="18" charset="0"/>
              </a:rPr>
              <a:t>AWS S3, Python </a:t>
            </a:r>
            <a:r>
              <a:rPr lang="en-US" dirty="0" err="1">
                <a:effectLst/>
                <a:latin typeface="Segoe UI" panose="020B0502040204020203" pitchFamily="34" charset="0"/>
                <a:ea typeface="Times New Roman" panose="02020603050405020304" pitchFamily="18" charset="0"/>
                <a:cs typeface="Times New Roman" panose="02020603050405020304" pitchFamily="18" charset="0"/>
              </a:rPr>
              <a:t>Pyspar</a:t>
            </a:r>
            <a:r>
              <a:rPr lang="en-US" dirty="0" err="1">
                <a:latin typeface="Segoe UI" panose="020B0502040204020203" pitchFamily="34" charset="0"/>
                <a:ea typeface="Times New Roman" panose="02020603050405020304" pitchFamily="18" charset="0"/>
                <a:cs typeface="Times New Roman" panose="02020603050405020304" pitchFamily="18" charset="0"/>
              </a:rPr>
              <a:t>k</a:t>
            </a:r>
            <a:r>
              <a:rPr lang="en-US" dirty="0">
                <a:latin typeface="Segoe UI" panose="020B0502040204020203" pitchFamily="34" charset="0"/>
                <a:ea typeface="Times New Roman" panose="02020603050405020304" pitchFamily="18" charset="0"/>
                <a:cs typeface="Times New Roman" panose="02020603050405020304" pitchFamily="18" charset="0"/>
              </a:rPr>
              <a:t> and </a:t>
            </a:r>
            <a:r>
              <a:rPr lang="en-US" dirty="0" err="1">
                <a:latin typeface="Segoe UI" panose="020B0502040204020203" pitchFamily="34" charset="0"/>
                <a:ea typeface="Times New Roman" panose="02020603050405020304" pitchFamily="18" charset="0"/>
                <a:cs typeface="Times New Roman" panose="02020603050405020304" pitchFamily="18" charset="0"/>
              </a:rPr>
              <a:t>p</a:t>
            </a:r>
            <a:r>
              <a:rPr lang="en-US" dirty="0" err="1">
                <a:effectLst/>
                <a:latin typeface="Segoe UI" panose="020B0502040204020203" pitchFamily="34" charset="0"/>
                <a:ea typeface="Times New Roman" panose="02020603050405020304" pitchFamily="18" charset="0"/>
                <a:cs typeface="Times New Roman" panose="02020603050405020304" pitchFamily="18" charset="0"/>
              </a:rPr>
              <a:t>ostgres</a:t>
            </a:r>
            <a:r>
              <a:rPr lang="en-US" dirty="0">
                <a:effectLst/>
                <a:latin typeface="Segoe UI" panose="020B0502040204020203" pitchFamily="34" charset="0"/>
                <a:ea typeface="Times New Roman" panose="02020603050405020304" pitchFamily="18" charset="0"/>
                <a:cs typeface="Times New Roman" panose="02020603050405020304" pitchFamily="18" charset="0"/>
              </a:rPr>
              <a:t> will be the tools we will use to store and read our data from SQL cloud service, we will use python to read the information out from SQL source and will start the analysis from there.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0000"/>
              </a:lnSpc>
            </a:pPr>
            <a:endParaRPr lang="en-US" dirty="0"/>
          </a:p>
        </p:txBody>
      </p:sp>
    </p:spTree>
    <p:extLst>
      <p:ext uri="{BB962C8B-B14F-4D97-AF65-F5344CB8AC3E}">
        <p14:creationId xmlns:p14="http://schemas.microsoft.com/office/powerpoint/2010/main" val="1944716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0BD459-FF30-4088-8DC5-6FAE9D3DE15A}"/>
              </a:ext>
            </a:extLst>
          </p:cNvPr>
          <p:cNvSpPr>
            <a:spLocks noGrp="1"/>
          </p:cNvSpPr>
          <p:nvPr>
            <p:ph type="title"/>
          </p:nvPr>
        </p:nvSpPr>
        <p:spPr>
          <a:xfrm>
            <a:off x="581192" y="702156"/>
            <a:ext cx="11029616" cy="1188720"/>
          </a:xfrm>
        </p:spPr>
        <p:txBody>
          <a:bodyPr>
            <a:normAutofit/>
          </a:bodyPr>
          <a:lstStyle/>
          <a:p>
            <a:r>
              <a:rPr lang="es-MX" dirty="0"/>
              <a:t>Technologies </a:t>
            </a:r>
            <a:r>
              <a:rPr lang="es-MX" dirty="0" err="1"/>
              <a:t>used</a:t>
            </a:r>
            <a:endParaRPr lang="en-US" dirty="0"/>
          </a:p>
        </p:txBody>
      </p:sp>
      <p:sp>
        <p:nvSpPr>
          <p:cNvPr id="12" name="Rectangle 11">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6" y="2180496"/>
            <a:ext cx="3703321"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DC7676F-3226-4721-949C-E153B9E98B25}"/>
              </a:ext>
            </a:extLst>
          </p:cNvPr>
          <p:cNvPicPr>
            <a:picLocks noChangeAspect="1"/>
          </p:cNvPicPr>
          <p:nvPr/>
        </p:nvPicPr>
        <p:blipFill>
          <a:blip r:embed="rId2"/>
          <a:stretch>
            <a:fillRect/>
          </a:stretch>
        </p:blipFill>
        <p:spPr>
          <a:xfrm>
            <a:off x="8363915" y="2566350"/>
            <a:ext cx="3059782" cy="3270799"/>
          </a:xfrm>
          <a:prstGeom prst="rect">
            <a:avLst/>
          </a:prstGeom>
        </p:spPr>
      </p:pic>
      <p:sp>
        <p:nvSpPr>
          <p:cNvPr id="11" name="Content Placeholder 2">
            <a:extLst>
              <a:ext uri="{FF2B5EF4-FFF2-40B4-BE49-F238E27FC236}">
                <a16:creationId xmlns:a16="http://schemas.microsoft.com/office/drawing/2014/main" id="{5DA26460-1656-46C8-879E-579396A4FAD0}"/>
              </a:ext>
            </a:extLst>
          </p:cNvPr>
          <p:cNvSpPr txBox="1">
            <a:spLocks/>
          </p:cNvSpPr>
          <p:nvPr/>
        </p:nvSpPr>
        <p:spPr>
          <a:xfrm>
            <a:off x="969637" y="2110161"/>
            <a:ext cx="6454619" cy="4366140"/>
          </a:xfrm>
          <a:prstGeom prst="rect">
            <a:avLst/>
          </a:prstGeom>
        </p:spPr>
        <p:txBody>
          <a:bodyPr vert="horz" lIns="91440" tIns="45720" rIns="91440" bIns="45720" rtlCol="0" anchor="ctr">
            <a:normAutofit fontScale="325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00000"/>
              </a:lnSpc>
              <a:spcBef>
                <a:spcPts val="0"/>
              </a:spcBef>
              <a:spcAft>
                <a:spcPts val="1200"/>
              </a:spcAft>
              <a:buNone/>
            </a:pPr>
            <a:r>
              <a:rPr lang="en-US" sz="4900" dirty="0">
                <a:latin typeface="Segoe UI" panose="020B0502040204020203" pitchFamily="34" charset="0"/>
                <a:ea typeface="Times New Roman" panose="02020603050405020304" pitchFamily="18" charset="0"/>
                <a:cs typeface="Times New Roman" panose="02020603050405020304" pitchFamily="18" charset="0"/>
              </a:rPr>
              <a:t>Machine Learning Model</a:t>
            </a:r>
          </a:p>
          <a:p>
            <a:pPr marL="0" algn="just">
              <a:lnSpc>
                <a:spcPct val="100000"/>
              </a:lnSpc>
              <a:spcBef>
                <a:spcPts val="0"/>
              </a:spcBef>
              <a:spcAft>
                <a:spcPts val="1200"/>
              </a:spcAft>
            </a:pPr>
            <a:r>
              <a:rPr lang="en-US" sz="4900" dirty="0">
                <a:latin typeface="Segoe UI" panose="020B0502040204020203" pitchFamily="34" charset="0"/>
                <a:ea typeface="Times New Roman" panose="02020603050405020304" pitchFamily="18" charset="0"/>
                <a:cs typeface="Times New Roman" panose="02020603050405020304" pitchFamily="18" charset="0"/>
              </a:rPr>
              <a:t> For Correlation analysis we will use python to quantify the correlation between variables. Also we will use the </a:t>
            </a:r>
            <a:r>
              <a:rPr lang="en-US" sz="4900" dirty="0" err="1">
                <a:latin typeface="Segoe UI" panose="020B0502040204020203" pitchFamily="34" charset="0"/>
                <a:ea typeface="Times New Roman" panose="02020603050405020304" pitchFamily="18" charset="0"/>
                <a:cs typeface="Times New Roman" panose="02020603050405020304" pitchFamily="18" charset="0"/>
              </a:rPr>
              <a:t>sklearn</a:t>
            </a:r>
            <a:r>
              <a:rPr lang="en-US" sz="4900" dirty="0">
                <a:latin typeface="Segoe UI" panose="020B0502040204020203" pitchFamily="34" charset="0"/>
                <a:ea typeface="Times New Roman" panose="02020603050405020304" pitchFamily="18" charset="0"/>
                <a:cs typeface="Times New Roman" panose="02020603050405020304" pitchFamily="18" charset="0"/>
              </a:rPr>
              <a:t> for linear regression module in python to calculate the multiple linear regression model. The idea is to apply linear regression to define the level of relationship between variables  </a:t>
            </a:r>
          </a:p>
          <a:p>
            <a:pPr marL="0" algn="just">
              <a:lnSpc>
                <a:spcPct val="100000"/>
              </a:lnSpc>
              <a:spcBef>
                <a:spcPts val="0"/>
              </a:spcBef>
              <a:spcAft>
                <a:spcPts val="1200"/>
              </a:spcAft>
            </a:pPr>
            <a:r>
              <a:rPr lang="en-US" sz="4900" dirty="0">
                <a:latin typeface="Segoe UI" panose="020B0502040204020203" pitchFamily="34" charset="0"/>
                <a:ea typeface="Times New Roman" panose="02020603050405020304" pitchFamily="18" charset="0"/>
                <a:cs typeface="Times New Roman" panose="02020603050405020304" pitchFamily="18" charset="0"/>
              </a:rPr>
              <a:t>For Machine Learning we are planning to use </a:t>
            </a:r>
            <a:r>
              <a:rPr lang="en-US" sz="4900" dirty="0" err="1">
                <a:latin typeface="Segoe UI" panose="020B0502040204020203" pitchFamily="34" charset="0"/>
                <a:ea typeface="Times New Roman" panose="02020603050405020304" pitchFamily="18" charset="0"/>
                <a:cs typeface="Times New Roman" panose="02020603050405020304" pitchFamily="18" charset="0"/>
              </a:rPr>
              <a:t>sklearn</a:t>
            </a:r>
            <a:r>
              <a:rPr lang="en-US" sz="4900" dirty="0">
                <a:latin typeface="Segoe UI" panose="020B0502040204020203" pitchFamily="34" charset="0"/>
                <a:ea typeface="Times New Roman" panose="02020603050405020304" pitchFamily="18" charset="0"/>
                <a:cs typeface="Times New Roman" panose="02020603050405020304" pitchFamily="18" charset="0"/>
              </a:rPr>
              <a:t> (</a:t>
            </a:r>
            <a:r>
              <a:rPr lang="en-US" sz="4900" dirty="0" err="1">
                <a:latin typeface="Segoe UI" panose="020B0502040204020203" pitchFamily="34" charset="0"/>
                <a:ea typeface="Times New Roman" panose="02020603050405020304" pitchFamily="18" charset="0"/>
                <a:cs typeface="Times New Roman" panose="02020603050405020304" pitchFamily="18" charset="0"/>
              </a:rPr>
              <a:t>LogisticRegression</a:t>
            </a:r>
            <a:r>
              <a:rPr lang="en-US" sz="4900" dirty="0">
                <a:latin typeface="Segoe UI" panose="020B0502040204020203" pitchFamily="34" charset="0"/>
                <a:ea typeface="Times New Roman" panose="02020603050405020304" pitchFamily="18" charset="0"/>
                <a:cs typeface="Times New Roman" panose="02020603050405020304" pitchFamily="18" charset="0"/>
              </a:rPr>
              <a:t>, SVC and </a:t>
            </a:r>
            <a:r>
              <a:rPr lang="en-US" sz="4900" dirty="0" err="1">
                <a:latin typeface="Segoe UI" panose="020B0502040204020203" pitchFamily="34" charset="0"/>
                <a:ea typeface="Times New Roman" panose="02020603050405020304" pitchFamily="18" charset="0"/>
                <a:cs typeface="Times New Roman" panose="02020603050405020304" pitchFamily="18" charset="0"/>
              </a:rPr>
              <a:t>RandomForestClassifier</a:t>
            </a:r>
            <a:r>
              <a:rPr lang="en-US" sz="4900" dirty="0">
                <a:latin typeface="Segoe UI" panose="020B0502040204020203" pitchFamily="34" charset="0"/>
                <a:ea typeface="Times New Roman" panose="02020603050405020304" pitchFamily="18" charset="0"/>
                <a:cs typeface="Times New Roman" panose="02020603050405020304" pitchFamily="18" charset="0"/>
              </a:rPr>
              <a:t>) module. Also if it is necessary we will use </a:t>
            </a:r>
            <a:r>
              <a:rPr lang="en-US" sz="4900" dirty="0" err="1">
                <a:latin typeface="Segoe UI" panose="020B0502040204020203" pitchFamily="34" charset="0"/>
                <a:ea typeface="Times New Roman" panose="02020603050405020304" pitchFamily="18" charset="0"/>
                <a:cs typeface="Times New Roman" panose="02020603050405020304" pitchFamily="18" charset="0"/>
              </a:rPr>
              <a:t>tensorflow</a:t>
            </a:r>
            <a:r>
              <a:rPr lang="en-US" sz="4900" dirty="0">
                <a:latin typeface="Segoe UI" panose="020B0502040204020203" pitchFamily="34" charset="0"/>
                <a:ea typeface="Times New Roman" panose="02020603050405020304" pitchFamily="18" charset="0"/>
                <a:cs typeface="Times New Roman" panose="02020603050405020304" pitchFamily="18" charset="0"/>
              </a:rPr>
              <a:t> to run a neural network model</a:t>
            </a:r>
          </a:p>
          <a:p>
            <a:pPr marL="0" indent="0" algn="just">
              <a:lnSpc>
                <a:spcPct val="100000"/>
              </a:lnSpc>
              <a:spcBef>
                <a:spcPts val="0"/>
              </a:spcBef>
              <a:spcAft>
                <a:spcPts val="1200"/>
              </a:spcAft>
              <a:buNone/>
            </a:pPr>
            <a:r>
              <a:rPr lang="en-US" sz="4900" dirty="0">
                <a:latin typeface="Segoe UI" panose="020B0502040204020203" pitchFamily="34" charset="0"/>
                <a:cs typeface="Times New Roman" panose="02020603050405020304" pitchFamily="18" charset="0"/>
              </a:rPr>
              <a:t>Dashboard</a:t>
            </a:r>
          </a:p>
          <a:p>
            <a:pPr marL="0" algn="just">
              <a:lnSpc>
                <a:spcPct val="100000"/>
              </a:lnSpc>
              <a:spcBef>
                <a:spcPts val="0"/>
              </a:spcBef>
              <a:spcAft>
                <a:spcPts val="1200"/>
              </a:spcAft>
            </a:pPr>
            <a:r>
              <a:rPr lang="en-US" sz="4900" dirty="0">
                <a:latin typeface="Segoe UI" panose="020B0502040204020203" pitchFamily="34" charset="0"/>
                <a:ea typeface="Times New Roman" panose="02020603050405020304" pitchFamily="18" charset="0"/>
                <a:cs typeface="Times New Roman" panose="02020603050405020304" pitchFamily="18" charset="0"/>
              </a:rPr>
              <a:t>In order to create visual graphs and the story telling about our analysis, we will use Tableau and python as the visualization tool among others. With this we will be able to share our findings in a more graphical manner for our collaborators.</a:t>
            </a:r>
            <a:endParaRPr lang="en-US" sz="49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0000"/>
              </a:lnSpc>
            </a:pPr>
            <a:endParaRPr lang="en-US" dirty="0"/>
          </a:p>
        </p:txBody>
      </p:sp>
    </p:spTree>
    <p:extLst>
      <p:ext uri="{BB962C8B-B14F-4D97-AF65-F5344CB8AC3E}">
        <p14:creationId xmlns:p14="http://schemas.microsoft.com/office/powerpoint/2010/main" val="3527740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C6E2A1-7F1F-493A-8031-D490D1AC77E4}"/>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n-US" sz="5400" dirty="0">
                <a:solidFill>
                  <a:schemeClr val="tx2"/>
                </a:solidFill>
              </a:rPr>
              <a:t>Description of the source </a:t>
            </a:r>
            <a:r>
              <a:rPr lang="es-MX" sz="5400" b="0" kern="1200" cap="all" dirty="0">
                <a:solidFill>
                  <a:schemeClr val="tx2"/>
                </a:solidFill>
                <a:latin typeface="+mj-lt"/>
                <a:ea typeface="+mj-ea"/>
                <a:cs typeface="+mj-cs"/>
              </a:rPr>
              <a:t>DATABASE</a:t>
            </a:r>
            <a:endParaRPr lang="en-US" sz="5400" b="0" kern="1200" cap="all" dirty="0">
              <a:solidFill>
                <a:schemeClr val="tx2"/>
              </a:solidFill>
              <a:latin typeface="+mj-lt"/>
              <a:ea typeface="+mj-ea"/>
              <a:cs typeface="+mj-cs"/>
            </a:endParaRPr>
          </a:p>
        </p:txBody>
      </p:sp>
      <p:sp>
        <p:nvSpPr>
          <p:cNvPr id="18" name="Rectangle 17">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83773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A50B8-D7E2-48CA-A50E-B0ADDD26C15F}"/>
              </a:ext>
            </a:extLst>
          </p:cNvPr>
          <p:cNvSpPr>
            <a:spLocks noGrp="1"/>
          </p:cNvSpPr>
          <p:nvPr>
            <p:ph type="title"/>
          </p:nvPr>
        </p:nvSpPr>
        <p:spPr/>
        <p:txBody>
          <a:bodyPr/>
          <a:lstStyle/>
          <a:p>
            <a:r>
              <a:rPr lang="en-US" dirty="0"/>
              <a:t>Database Source</a:t>
            </a:r>
          </a:p>
        </p:txBody>
      </p:sp>
      <p:sp>
        <p:nvSpPr>
          <p:cNvPr id="3" name="Content Placeholder 2">
            <a:extLst>
              <a:ext uri="{FF2B5EF4-FFF2-40B4-BE49-F238E27FC236}">
                <a16:creationId xmlns:a16="http://schemas.microsoft.com/office/drawing/2014/main" id="{1422BF21-38BA-4E21-A80B-BBFF15BBCB15}"/>
              </a:ext>
            </a:extLst>
          </p:cNvPr>
          <p:cNvSpPr>
            <a:spLocks noGrp="1"/>
          </p:cNvSpPr>
          <p:nvPr>
            <p:ph idx="1"/>
          </p:nvPr>
        </p:nvSpPr>
        <p:spPr/>
        <p:txBody>
          <a:bodyPr/>
          <a:lstStyle/>
          <a:p>
            <a:pPr marL="0" marR="0">
              <a:lnSpc>
                <a:spcPct val="107000"/>
              </a:lnSpc>
              <a:spcBef>
                <a:spcPts val="0"/>
              </a:spcBef>
              <a:spcAft>
                <a:spcPts val="1200"/>
              </a:spcAf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A research was made for information that can be usable for these purposes, the characteristics of the data that could be used for the purposes of our project are the following: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Should be accurate.</a:t>
            </a:r>
            <a:endParaRPr lang="en-US" sz="18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Should be verifiable.</a:t>
            </a:r>
            <a:endParaRPr lang="en-US" sz="18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Should be diverse enough to perform our analysis.</a:t>
            </a:r>
            <a:endParaRPr lang="en-US" sz="1800" dirty="0">
              <a:solidFill>
                <a:srgbClr val="24292F"/>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233805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7EAC-2128-4251-BAF6-3273BE0A303D}"/>
              </a:ext>
            </a:extLst>
          </p:cNvPr>
          <p:cNvSpPr>
            <a:spLocks noGrp="1"/>
          </p:cNvSpPr>
          <p:nvPr>
            <p:ph type="title"/>
          </p:nvPr>
        </p:nvSpPr>
        <p:spPr/>
        <p:txBody>
          <a:bodyPr/>
          <a:lstStyle/>
          <a:p>
            <a:r>
              <a:rPr lang="es-MX" dirty="0" err="1"/>
              <a:t>Database</a:t>
            </a:r>
            <a:r>
              <a:rPr lang="es-MX" dirty="0"/>
              <a:t> </a:t>
            </a:r>
            <a:r>
              <a:rPr lang="es-MX" dirty="0" err="1"/>
              <a:t>accuracy</a:t>
            </a:r>
            <a:endParaRPr lang="en-US" dirty="0"/>
          </a:p>
        </p:txBody>
      </p:sp>
      <p:sp>
        <p:nvSpPr>
          <p:cNvPr id="3" name="Content Placeholder 2">
            <a:extLst>
              <a:ext uri="{FF2B5EF4-FFF2-40B4-BE49-F238E27FC236}">
                <a16:creationId xmlns:a16="http://schemas.microsoft.com/office/drawing/2014/main" id="{109E338E-04DB-45CC-8C4F-C730F71BB1BE}"/>
              </a:ext>
            </a:extLst>
          </p:cNvPr>
          <p:cNvSpPr>
            <a:spLocks noGrp="1"/>
          </p:cNvSpPr>
          <p:nvPr>
            <p:ph idx="1"/>
          </p:nvPr>
        </p:nvSpPr>
        <p:spPr/>
        <p:txBody>
          <a:bodyPr/>
          <a:lstStyle/>
          <a:p>
            <a:pPr marL="0" marR="0">
              <a:lnSpc>
                <a:spcPct val="107000"/>
              </a:lnSpc>
              <a:spcBef>
                <a:spcPts val="0"/>
              </a:spcBef>
              <a:spcAft>
                <a:spcPts val="1200"/>
              </a:spcAf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Through the research of readily an accurate data the project team identified a compile that is useful for this purpose.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200"/>
              </a:spcAf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The project team inspected randomly some of the data to verify its accuracy through researching on motorsport websites and news to compare the data to the events reported on specialized media.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200"/>
              </a:spcAft>
            </a:pPr>
            <a:r>
              <a:rPr lang="en-US" sz="18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The project team concluded that the data is accurate and can be used for the purpose of this project.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641438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5878873-8F16-4011-BFBB-3A4DF8AEB247}"/>
              </a:ext>
            </a:extLst>
          </p:cNvPr>
          <p:cNvSpPr>
            <a:spLocks noGrp="1"/>
          </p:cNvSpPr>
          <p:nvPr>
            <p:ph type="title"/>
          </p:nvPr>
        </p:nvSpPr>
        <p:spPr>
          <a:xfrm>
            <a:off x="609906" y="702155"/>
            <a:ext cx="3568661" cy="1269713"/>
          </a:xfrm>
        </p:spPr>
        <p:txBody>
          <a:bodyPr>
            <a:normAutofit/>
          </a:bodyPr>
          <a:lstStyle/>
          <a:p>
            <a:r>
              <a:rPr lang="es-MX" dirty="0" err="1"/>
              <a:t>Database</a:t>
            </a:r>
            <a:r>
              <a:rPr lang="es-MX" dirty="0"/>
              <a:t> - </a:t>
            </a:r>
            <a:r>
              <a:rPr lang="es-MX" dirty="0" err="1"/>
              <a:t>diversity</a:t>
            </a:r>
            <a:endParaRPr lang="en-US" dirty="0"/>
          </a:p>
        </p:txBody>
      </p:sp>
      <p:sp>
        <p:nvSpPr>
          <p:cNvPr id="11" name="Rectangle 10">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8BCF68D-0A31-49EC-B017-4472CBFD5C49}"/>
              </a:ext>
            </a:extLst>
          </p:cNvPr>
          <p:cNvSpPr>
            <a:spLocks noGrp="1"/>
          </p:cNvSpPr>
          <p:nvPr>
            <p:ph idx="1"/>
          </p:nvPr>
        </p:nvSpPr>
        <p:spPr>
          <a:xfrm>
            <a:off x="609906" y="2340864"/>
            <a:ext cx="3568661" cy="3634486"/>
          </a:xfrm>
        </p:spPr>
        <p:txBody>
          <a:bodyPr>
            <a:normAutofit/>
          </a:bodyPr>
          <a:lstStyle/>
          <a:p>
            <a:r>
              <a:rPr lang="en-US">
                <a:effectLst/>
                <a:latin typeface="Segoe UI" panose="020B0502040204020203" pitchFamily="34" charset="0"/>
                <a:ea typeface="Times New Roman" panose="02020603050405020304" pitchFamily="18" charset="0"/>
              </a:rPr>
              <a:t>An important aspect of the data sources was the diversity of the available data, on the compile can be identified diverse datasets that are useful for the project</a:t>
            </a:r>
            <a:endParaRPr lang="en-US" dirty="0"/>
          </a:p>
        </p:txBody>
      </p:sp>
      <p:pic>
        <p:nvPicPr>
          <p:cNvPr id="4" name="Picture 3">
            <a:extLst>
              <a:ext uri="{FF2B5EF4-FFF2-40B4-BE49-F238E27FC236}">
                <a16:creationId xmlns:a16="http://schemas.microsoft.com/office/drawing/2014/main" id="{24583D97-87C9-4358-82F9-AF42D0E3B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654296" y="726613"/>
            <a:ext cx="6735272" cy="5224279"/>
          </a:xfrm>
          <a:prstGeom prst="rect">
            <a:avLst/>
          </a:prstGeom>
          <a:noFill/>
        </p:spPr>
      </p:pic>
    </p:spTree>
    <p:extLst>
      <p:ext uri="{BB962C8B-B14F-4D97-AF65-F5344CB8AC3E}">
        <p14:creationId xmlns:p14="http://schemas.microsoft.com/office/powerpoint/2010/main" val="508747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4DC9D66-589A-4937-8D27-28F36F58012E}"/>
              </a:ext>
            </a:extLst>
          </p:cNvPr>
          <p:cNvSpPr>
            <a:spLocks noGrp="1"/>
          </p:cNvSpPr>
          <p:nvPr>
            <p:ph type="title"/>
          </p:nvPr>
        </p:nvSpPr>
        <p:spPr>
          <a:xfrm>
            <a:off x="601255" y="702155"/>
            <a:ext cx="3409783" cy="1300365"/>
          </a:xfrm>
        </p:spPr>
        <p:txBody>
          <a:bodyPr vert="horz" lIns="91440" tIns="45720" rIns="91440" bIns="45720" rtlCol="0" anchor="b">
            <a:normAutofit/>
          </a:bodyPr>
          <a:lstStyle/>
          <a:p>
            <a:r>
              <a:rPr lang="en-US" dirty="0">
                <a:solidFill>
                  <a:srgbClr val="FFFFFF"/>
                </a:solidFill>
              </a:rPr>
              <a:t>Table 1.- circuits</a:t>
            </a:r>
          </a:p>
        </p:txBody>
      </p:sp>
      <p:sp>
        <p:nvSpPr>
          <p:cNvPr id="17" name="TextBox 16">
            <a:extLst>
              <a:ext uri="{FF2B5EF4-FFF2-40B4-BE49-F238E27FC236}">
                <a16:creationId xmlns:a16="http://schemas.microsoft.com/office/drawing/2014/main" id="{BCB57B05-B8EB-417A-B3DF-3C98D6227E41}"/>
              </a:ext>
            </a:extLst>
          </p:cNvPr>
          <p:cNvSpPr txBox="1"/>
          <p:nvPr/>
        </p:nvSpPr>
        <p:spPr>
          <a:xfrm>
            <a:off x="601255" y="2177142"/>
            <a:ext cx="3409782" cy="3823607"/>
          </a:xfrm>
          <a:prstGeom prst="rect">
            <a:avLst/>
          </a:prstGeom>
        </p:spPr>
        <p:txBody>
          <a:bodyPr vert="horz" lIns="91440" tIns="45720" rIns="91440" bIns="45720" rtlCol="0" anchor="ctr">
            <a:normAutofit/>
          </a:bodyPr>
          <a:lstStyle/>
          <a:p>
            <a:pPr marL="457200" marR="0" defTabSz="457200">
              <a:spcBef>
                <a:spcPct val="20000"/>
              </a:spcBef>
              <a:spcAft>
                <a:spcPts val="600"/>
              </a:spcAft>
              <a:buClr>
                <a:schemeClr val="accent1"/>
              </a:buClr>
              <a:buSzPct val="92000"/>
              <a:buFont typeface="Wingdings 2" panose="05020102010507070707" pitchFamily="18" charset="2"/>
              <a:buChar char=""/>
            </a:pPr>
            <a:r>
              <a:rPr lang="en-US">
                <a:solidFill>
                  <a:srgbClr val="FFFFFF"/>
                </a:solidFill>
                <a:effectLst/>
              </a:rPr>
              <a:t>The information included in this dataset is circuit reference, name, location, country, lat &amp; long, altitude.</a:t>
            </a:r>
          </a:p>
          <a:p>
            <a:pPr marL="457200" marR="0" defTabSz="457200">
              <a:spcBef>
                <a:spcPct val="20000"/>
              </a:spcBef>
              <a:spcAft>
                <a:spcPts val="600"/>
              </a:spcAft>
              <a:buClr>
                <a:schemeClr val="accent1"/>
              </a:buClr>
              <a:buSzPct val="92000"/>
              <a:buFont typeface="Wingdings 2" panose="05020102010507070707" pitchFamily="18" charset="2"/>
              <a:buChar char=""/>
            </a:pPr>
            <a:endParaRPr lang="en-US">
              <a:solidFill>
                <a:srgbClr val="FFFFFF"/>
              </a:solidFill>
            </a:endParaRPr>
          </a:p>
          <a:p>
            <a:pPr marL="457200" defTabSz="457200">
              <a:spcBef>
                <a:spcPct val="20000"/>
              </a:spcBef>
              <a:spcAft>
                <a:spcPts val="600"/>
              </a:spcAft>
              <a:buClr>
                <a:schemeClr val="accent1"/>
              </a:buClr>
              <a:buSzPct val="92000"/>
              <a:buFont typeface="Wingdings 2" panose="05020102010507070707" pitchFamily="18" charset="2"/>
              <a:buChar char=""/>
            </a:pPr>
            <a:r>
              <a:rPr lang="en-US">
                <a:solidFill>
                  <a:srgbClr val="FFFFFF"/>
                </a:solidFill>
                <a:effectLst/>
              </a:rPr>
              <a:t>The data provided in this data set is a description and location of the places where the races have occurred from 1950 to 2021.</a:t>
            </a:r>
          </a:p>
          <a:p>
            <a:pPr marL="457200" marR="0" defTabSz="457200">
              <a:spcBef>
                <a:spcPct val="20000"/>
              </a:spcBef>
              <a:spcAft>
                <a:spcPts val="600"/>
              </a:spcAft>
              <a:buClr>
                <a:schemeClr val="accent1"/>
              </a:buClr>
              <a:buSzPct val="92000"/>
              <a:buFont typeface="Wingdings 2" panose="05020102010507070707" pitchFamily="18" charset="2"/>
              <a:buChar char=""/>
            </a:pPr>
            <a:endParaRPr lang="en-US">
              <a:solidFill>
                <a:srgbClr val="FFFFFF"/>
              </a:solidFill>
              <a:effectLst/>
            </a:endParaRPr>
          </a:p>
        </p:txBody>
      </p:sp>
      <p:pic>
        <p:nvPicPr>
          <p:cNvPr id="19" name="Content Placeholder 18" descr="Screen Shot 2022-02-13 at 15 56 56">
            <a:hlinkClick r:id="rId2" tgtFrame="&quot;_blank&quot;"/>
            <a:extLst>
              <a:ext uri="{FF2B5EF4-FFF2-40B4-BE49-F238E27FC236}">
                <a16:creationId xmlns:a16="http://schemas.microsoft.com/office/drawing/2014/main" id="{6EED7988-D2B3-416D-BDA0-D8507615965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4592231" y="1200055"/>
            <a:ext cx="6831503" cy="4440477"/>
          </a:xfrm>
          <a:prstGeom prst="rect">
            <a:avLst/>
          </a:prstGeom>
          <a:noFill/>
        </p:spPr>
      </p:pic>
    </p:spTree>
    <p:extLst>
      <p:ext uri="{BB962C8B-B14F-4D97-AF65-F5344CB8AC3E}">
        <p14:creationId xmlns:p14="http://schemas.microsoft.com/office/powerpoint/2010/main" val="266829560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0A2BF3F-B6A8-4963-B00E-F56CF5992BD5}"/>
              </a:ext>
            </a:extLst>
          </p:cNvPr>
          <p:cNvSpPr>
            <a:spLocks noGrp="1"/>
          </p:cNvSpPr>
          <p:nvPr>
            <p:ph type="title"/>
          </p:nvPr>
        </p:nvSpPr>
        <p:spPr>
          <a:xfrm>
            <a:off x="601255" y="702155"/>
            <a:ext cx="3409783" cy="1300365"/>
          </a:xfrm>
        </p:spPr>
        <p:txBody>
          <a:bodyPr>
            <a:normAutofit/>
          </a:bodyPr>
          <a:lstStyle/>
          <a:p>
            <a:pPr>
              <a:lnSpc>
                <a:spcPct val="90000"/>
              </a:lnSpc>
            </a:pPr>
            <a:r>
              <a:rPr lang="es-MX" dirty="0">
                <a:solidFill>
                  <a:srgbClr val="FFFFFF"/>
                </a:solidFill>
              </a:rPr>
              <a:t>Table 2.– Constructor </a:t>
            </a:r>
            <a:r>
              <a:rPr lang="es-MX" dirty="0" err="1">
                <a:solidFill>
                  <a:srgbClr val="FFFFFF"/>
                </a:solidFill>
              </a:rPr>
              <a:t>results</a:t>
            </a:r>
            <a:endParaRPr lang="en-US" dirty="0">
              <a:solidFill>
                <a:srgbClr val="FFFFFF"/>
              </a:solidFill>
            </a:endParaRPr>
          </a:p>
        </p:txBody>
      </p:sp>
      <p:sp>
        <p:nvSpPr>
          <p:cNvPr id="3" name="Content Placeholder 2">
            <a:extLst>
              <a:ext uri="{FF2B5EF4-FFF2-40B4-BE49-F238E27FC236}">
                <a16:creationId xmlns:a16="http://schemas.microsoft.com/office/drawing/2014/main" id="{831B5E95-D626-4E84-BE96-BA1AA6CA7D99}"/>
              </a:ext>
            </a:extLst>
          </p:cNvPr>
          <p:cNvSpPr>
            <a:spLocks noGrp="1"/>
          </p:cNvSpPr>
          <p:nvPr>
            <p:ph idx="1"/>
          </p:nvPr>
        </p:nvSpPr>
        <p:spPr>
          <a:xfrm>
            <a:off x="591224" y="2402572"/>
            <a:ext cx="3409782" cy="3823607"/>
          </a:xfrm>
        </p:spPr>
        <p:txBody>
          <a:bodyPr>
            <a:normAutofit/>
          </a:bodyPr>
          <a:lstStyle/>
          <a:p>
            <a:r>
              <a:rPr lang="en-US" sz="1600" dirty="0">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The data set includes the </a:t>
            </a:r>
            <a:r>
              <a:rPr lang="en-US" sz="1600" dirty="0" err="1">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Raceid</a:t>
            </a:r>
            <a:r>
              <a:rPr lang="en-US" sz="1600" dirty="0">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 constructor id, points, status.</a:t>
            </a:r>
          </a:p>
          <a:p>
            <a:r>
              <a:rPr lang="en-US" sz="1600" dirty="0">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This dataset includes a list of teams of car manufacturers and an identifier number from 1950 to 2021, also displays the number of points earned per race. In this dataset we can identify for the first time the </a:t>
            </a:r>
            <a:r>
              <a:rPr lang="en-US" sz="1600" dirty="0" err="1">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raceid</a:t>
            </a:r>
            <a:r>
              <a:rPr lang="en-US" sz="1600" dirty="0">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 which assigns an identifier and unique number to every single race taken from 1950 to 2021.</a:t>
            </a:r>
            <a:endParaRPr lang="en-US"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600" dirty="0">
              <a:solidFill>
                <a:srgbClr val="FFFFFF"/>
              </a:solidFill>
            </a:endParaRPr>
          </a:p>
        </p:txBody>
      </p:sp>
      <p:pic>
        <p:nvPicPr>
          <p:cNvPr id="4" name="Picture 3" descr="Screen Shot 2022-02-13 at 15 57 03">
            <a:hlinkClick r:id="rId2" tgtFrame="&quot;_blank&quot;"/>
            <a:extLst>
              <a:ext uri="{FF2B5EF4-FFF2-40B4-BE49-F238E27FC236}">
                <a16:creationId xmlns:a16="http://schemas.microsoft.com/office/drawing/2014/main" id="{850A896E-8EBF-4D99-8189-2F087ED71B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592231" y="1174438"/>
            <a:ext cx="6831503" cy="4491710"/>
          </a:xfrm>
          <a:prstGeom prst="rect">
            <a:avLst/>
          </a:prstGeom>
          <a:noFill/>
        </p:spPr>
      </p:pic>
    </p:spTree>
    <p:extLst>
      <p:ext uri="{BB962C8B-B14F-4D97-AF65-F5344CB8AC3E}">
        <p14:creationId xmlns:p14="http://schemas.microsoft.com/office/powerpoint/2010/main" val="119781031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{3D4FA8F1-D3F3-4A22-B281-C074B13B4286}tf33552983_win32</Template>
  <TotalTime>111</TotalTime>
  <Words>3105</Words>
  <Application>Microsoft Office PowerPoint</Application>
  <PresentationFormat>Panorámica</PresentationFormat>
  <Paragraphs>191</Paragraphs>
  <Slides>36</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36</vt:i4>
      </vt:variant>
    </vt:vector>
  </HeadingPairs>
  <TitlesOfParts>
    <vt:vector size="44" baseType="lpstr">
      <vt:lpstr>Benton Sans Book</vt:lpstr>
      <vt:lpstr>Calibri</vt:lpstr>
      <vt:lpstr>Franklin Gothic Book</vt:lpstr>
      <vt:lpstr>Franklin Gothic Demi</vt:lpstr>
      <vt:lpstr>Segoe UI</vt:lpstr>
      <vt:lpstr>Symbol</vt:lpstr>
      <vt:lpstr>Wingdings 2</vt:lpstr>
      <vt:lpstr>DividendVTI</vt:lpstr>
      <vt:lpstr>Formula 1 history through data</vt:lpstr>
      <vt:lpstr>Formula 1 – Selected topic</vt:lpstr>
      <vt:lpstr>Formula 1 – selected topic</vt:lpstr>
      <vt:lpstr>Description of the source DATABASE</vt:lpstr>
      <vt:lpstr>Database Source</vt:lpstr>
      <vt:lpstr>Database accuracy</vt:lpstr>
      <vt:lpstr>Database - diversity</vt:lpstr>
      <vt:lpstr>Table 1.- circuits</vt:lpstr>
      <vt:lpstr>Table 2.– Constructor results</vt:lpstr>
      <vt:lpstr>Table 3.- Constructor standings</vt:lpstr>
      <vt:lpstr>Table 6.- Drivers</vt:lpstr>
      <vt:lpstr>Table 7.- Lap Times</vt:lpstr>
      <vt:lpstr>Table 9.- Qualifying</vt:lpstr>
      <vt:lpstr>Table 10.- Races</vt:lpstr>
      <vt:lpstr>Table 11.- Results</vt:lpstr>
      <vt:lpstr>Questions to be answered</vt:lpstr>
      <vt:lpstr>Questions to be answered</vt:lpstr>
      <vt:lpstr>Questions to be answered</vt:lpstr>
      <vt:lpstr>Description of the data exploration and Database integration</vt:lpstr>
      <vt:lpstr>Database Exploration</vt:lpstr>
      <vt:lpstr>Database Exploration</vt:lpstr>
      <vt:lpstr>Database Exploration</vt:lpstr>
      <vt:lpstr>Database Exploration</vt:lpstr>
      <vt:lpstr>Database integration</vt:lpstr>
      <vt:lpstr>Database integration</vt:lpstr>
      <vt:lpstr>Database integration</vt:lpstr>
      <vt:lpstr>Description of the analysis phase of the project (Machine learning models)</vt:lpstr>
      <vt:lpstr>Machine learning models</vt:lpstr>
      <vt:lpstr>Machine learning models</vt:lpstr>
      <vt:lpstr>Machine learning models</vt:lpstr>
      <vt:lpstr>Visual presentation and dashboards</vt:lpstr>
      <vt:lpstr>Tableau</vt:lpstr>
      <vt:lpstr>Visual presentation and dashboards</vt:lpstr>
      <vt:lpstr>Technologies Used</vt:lpstr>
      <vt:lpstr>Technologies used</vt:lpstr>
      <vt:lpstr>Technologies used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Formula 1 history through data</dc:title>
  <dc:creator>Ricardo Erik Barba Castillo</dc:creator>
  <cp:lastModifiedBy>Jorge Eduardo Ponce Leyva</cp:lastModifiedBy>
  <cp:revision>8</cp:revision>
  <dcterms:created xsi:type="dcterms:W3CDTF">2022-02-27T23:01:08Z</dcterms:created>
  <dcterms:modified xsi:type="dcterms:W3CDTF">2022-02-28T05:00:30Z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